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24384000" cy="1371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вгения Доронина" initials="ЕД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7204" autoAdjust="0"/>
  </p:normalViewPr>
  <p:slideViewPr>
    <p:cSldViewPr snapToGrid="0">
      <p:cViewPr varScale="1">
        <p:scale>
          <a:sx n="47" d="100"/>
          <a:sy n="47" d="100"/>
        </p:scale>
        <p:origin x="384" y="4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2-18T07:08:56.458" idx="1">
    <p:pos x="15835" y="0"/>
    <p:text>варианты:
Нутрипэк. Ваш полноценный рацион
Нутрипэк. Лучший рацион каждый день.
Нутрипэк. Полноценно.
Нутрипэк. Питание лучше
Нутрипэк. В вашу пользу
Нутрипэк. Природа твоего здоровья
Нутрипэк. Мой правильный рацион.
Нутрипэк. Здоровое питание от природы
Нутрипэк. Все, что нужно от природы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36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C5F82C7-2A44-455F-A4CD-784E20E378E1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769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stroyinf.ru/Data2/1/4293846/4293846547.ht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263922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C5F82C7-2A44-455F-A4CD-784E20E378E1}" type="slidenum">
              <a:rPr lang="ru-RU" sz="1400" b="0" strike="noStrike" spc="-1" smtClean="0">
                <a:latin typeface="Times New Roman"/>
              </a:rPr>
              <a:pPr algn="r"/>
              <a:t>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8285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  <a:ea typeface="Microsoft YaHei"/>
              </a:rPr>
              <a:t>Lutsern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tugeva</a:t>
            </a:r>
            <a:r>
              <a:rPr lang="et-EE" sz="1200" b="0" strike="noStrike" spc="-1" baseline="0" dirty="0" smtClean="0">
                <a:latin typeface="Arial"/>
                <a:ea typeface="Microsoft YaHei"/>
              </a:rPr>
              <a:t> juurestikuga taim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,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mille</a:t>
            </a:r>
            <a:r>
              <a:rPr lang="et-EE" sz="1200" b="0" strike="noStrike" spc="-1" baseline="0" dirty="0" smtClean="0">
                <a:latin typeface="Arial"/>
                <a:ea typeface="Microsoft YaHei"/>
              </a:rPr>
              <a:t> juured ulatuvad kuni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 </a:t>
            </a:r>
            <a:r>
              <a:rPr lang="ru-RU" sz="1200" b="0" strike="noStrike" spc="-1" dirty="0">
                <a:latin typeface="Arial"/>
                <a:ea typeface="Microsoft YaHei"/>
              </a:rPr>
              <a:t>10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sügavusele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.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Lutserni</a:t>
            </a:r>
            <a:r>
              <a:rPr lang="et-EE" sz="1200" b="0" strike="noStrike" spc="-1" baseline="0" dirty="0" smtClean="0">
                <a:latin typeface="Arial"/>
                <a:ea typeface="Microsoft YaHei"/>
              </a:rPr>
              <a:t> rohi on rikas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vitamiinide</a:t>
            </a:r>
            <a:r>
              <a:rPr lang="et-EE" sz="1200" b="0" strike="noStrike" spc="-1" baseline="0" dirty="0" smtClean="0">
                <a:latin typeface="Arial"/>
                <a:ea typeface="Microsoft YaHei"/>
              </a:rPr>
              <a:t> poolest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 (A</a:t>
            </a:r>
            <a:r>
              <a:rPr lang="ru-RU" sz="1200" b="0" strike="noStrike" spc="-1" dirty="0">
                <a:latin typeface="Arial"/>
                <a:ea typeface="Microsoft YaHei"/>
              </a:rPr>
              <a:t>,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karatenoidid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,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tokoferoolid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 [ E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 grupi vitamiinid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]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,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 </a:t>
            </a:r>
            <a:r>
              <a:rPr lang="ru-RU" sz="1200" b="0" strike="noStrike" spc="-1" dirty="0">
                <a:latin typeface="Arial"/>
                <a:ea typeface="Microsoft YaHei"/>
              </a:rPr>
              <a:t>K, D, B1, B2, 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B12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 vitamiinid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).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Sisaldab</a:t>
            </a:r>
            <a:r>
              <a:rPr lang="et-EE" sz="1200" b="0" strike="noStrike" spc="-1" baseline="0" dirty="0" smtClean="0">
                <a:latin typeface="Arial"/>
                <a:ea typeface="Microsoft YaHei"/>
              </a:rPr>
              <a:t> kõiki asendamatuid aminohappeid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. </a:t>
            </a:r>
            <a:r>
              <a:rPr lang="et-EE" sz="1200" b="0" strike="noStrike" spc="-1" dirty="0" smtClean="0">
                <a:latin typeface="Arial"/>
                <a:ea typeface="+mn-ea"/>
              </a:rPr>
              <a:t>Huvitav</a:t>
            </a:r>
            <a:r>
              <a:rPr lang="et-EE" sz="1200" b="0" strike="noStrike" spc="-1" baseline="0" dirty="0" smtClean="0">
                <a:latin typeface="Arial"/>
                <a:ea typeface="+mn-ea"/>
              </a:rPr>
              <a:t> on ka rohu mineraalne koostis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siin</a:t>
            </a:r>
            <a:r>
              <a:rPr lang="et-EE" sz="1200" b="0" strike="noStrike" spc="-1" baseline="0" dirty="0" smtClean="0">
                <a:latin typeface="Arial"/>
              </a:rPr>
              <a:t> on kaltsium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räni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fosfor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magneesium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ftoor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raud</a:t>
            </a:r>
            <a:r>
              <a:rPr lang="ru-RU" sz="1200" b="0" strike="noStrike" spc="-1" dirty="0" smtClean="0"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Lutsern</a:t>
            </a:r>
            <a:r>
              <a:rPr lang="et-EE" sz="1200" b="0" strike="noStrike" spc="-1" baseline="0" dirty="0" smtClean="0">
                <a:latin typeface="Arial"/>
              </a:rPr>
              <a:t> omab üldtugevdavat, puhastavat, veresuhkru kontrollivat ja</a:t>
            </a:r>
            <a:r>
              <a:rPr lang="ru-RU" sz="1200" b="0" strike="noStrike" spc="-1" dirty="0" smtClean="0">
                <a:latin typeface="Arial"/>
              </a:rPr>
              <a:t> «</a:t>
            </a:r>
            <a:r>
              <a:rPr lang="et-EE" sz="1200" b="0" strike="noStrike" spc="-1" dirty="0" smtClean="0">
                <a:latin typeface="Arial"/>
              </a:rPr>
              <a:t>halva</a:t>
            </a:r>
            <a:r>
              <a:rPr lang="ru-RU" sz="1200" b="0" strike="noStrike" spc="-1" dirty="0" smtClean="0">
                <a:latin typeface="Arial"/>
              </a:rPr>
              <a:t>» </a:t>
            </a:r>
            <a:r>
              <a:rPr lang="et-EE" sz="1200" b="0" strike="noStrike" spc="-1" dirty="0" smtClean="0">
                <a:latin typeface="Arial"/>
              </a:rPr>
              <a:t>kolesterooli</a:t>
            </a:r>
            <a:r>
              <a:rPr lang="et-EE" sz="1200" b="0" strike="noStrike" spc="-1" baseline="0" dirty="0" smtClean="0">
                <a:latin typeface="Arial"/>
              </a:rPr>
              <a:t> vähendavat toimet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parandab</a:t>
            </a:r>
            <a:r>
              <a:rPr lang="et-EE" sz="1200" b="0" strike="noStrike" spc="-1" baseline="0" dirty="0" smtClean="0">
                <a:latin typeface="Arial"/>
              </a:rPr>
              <a:t> ainevahetust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optimeerib</a:t>
            </a:r>
            <a:r>
              <a:rPr lang="et-EE" sz="1200" b="0" strike="noStrike" spc="-1" baseline="0" dirty="0" smtClean="0">
                <a:latin typeface="Arial"/>
              </a:rPr>
              <a:t> ainevahetuse süsteemi tööd</a:t>
            </a:r>
            <a:r>
              <a:rPr lang="ru-RU" sz="1200" b="0" strike="noStrike" spc="-1" dirty="0" smtClean="0"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Coral</a:t>
            </a:r>
            <a:r>
              <a:rPr lang="et-EE" sz="1200" b="0" strike="noStrike" spc="-1" baseline="0" dirty="0" smtClean="0">
                <a:latin typeface="Arial"/>
              </a:rPr>
              <a:t> Alfalfa koostises on mitte ainult rohu pulbrit, vaid ka taime mahla, mis tõstab toote toiteväärtust</a:t>
            </a:r>
            <a:r>
              <a:rPr lang="ru-RU" sz="1200" b="0" strike="noStrike" spc="-1" dirty="0" smtClean="0"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1751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  <a:ea typeface="Microsoft YaHei"/>
              </a:rPr>
              <a:t>Spiruliina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 </a:t>
            </a:r>
            <a:r>
              <a:rPr lang="ru-RU" sz="1200" b="0" strike="noStrike" spc="-1" dirty="0">
                <a:latin typeface="Arial"/>
                <a:ea typeface="Microsoft YaHei"/>
              </a:rPr>
              <a:t>–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vetikas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,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rikas</a:t>
            </a:r>
            <a:r>
              <a:rPr lang="et-EE" sz="1200" b="0" strike="noStrike" spc="-1" baseline="0" dirty="0" smtClean="0">
                <a:latin typeface="Arial"/>
                <a:ea typeface="Microsoft YaHei"/>
              </a:rPr>
              <a:t> 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B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 vitamiinin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,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beta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-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karoteeni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,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mineraalide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,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k.a.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kaltsiumi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,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raua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, </a:t>
            </a:r>
            <a:r>
              <a:rPr lang="et-EE" sz="1200" b="0" strike="noStrike" spc="-1" dirty="0" smtClean="0">
                <a:latin typeface="Arial"/>
                <a:ea typeface="Microsoft YaHei"/>
              </a:rPr>
              <a:t>magneesiumi, mangaani, kaaliumi ja tsingi poolest</a:t>
            </a:r>
            <a:r>
              <a:rPr lang="ru-RU" sz="1200" b="0" strike="noStrike" spc="-1" dirty="0" smtClean="0">
                <a:latin typeface="Arial"/>
                <a:ea typeface="Microsoft YaHei"/>
              </a:rPr>
              <a:t>. </a:t>
            </a:r>
            <a:r>
              <a:rPr lang="et-EE" sz="1200" b="0" strike="noStrike" spc="-1" dirty="0" smtClean="0">
                <a:latin typeface="Arial"/>
                <a:ea typeface="+mn-ea"/>
              </a:rPr>
              <a:t>Sisaldab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gamma</a:t>
            </a:r>
            <a:r>
              <a:rPr lang="ru-RU" sz="1200" b="0" strike="noStrike" spc="-1" dirty="0" smtClean="0">
                <a:latin typeface="Arial"/>
              </a:rPr>
              <a:t>-</a:t>
            </a:r>
            <a:r>
              <a:rPr lang="et-EE" sz="1200" b="0" strike="noStrike" spc="-1" dirty="0" smtClean="0">
                <a:latin typeface="Arial"/>
              </a:rPr>
              <a:t>linoleenhapet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(GLA) </a:t>
            </a:r>
            <a:r>
              <a:rPr lang="et-EE" sz="1200" b="0" strike="noStrike" spc="-1" dirty="0" smtClean="0">
                <a:latin typeface="Arial"/>
              </a:rPr>
              <a:t>ja</a:t>
            </a:r>
            <a:r>
              <a:rPr lang="et-EE" sz="1200" b="0" strike="noStrike" spc="-1" baseline="0" dirty="0" smtClean="0">
                <a:latin typeface="Arial"/>
              </a:rPr>
              <a:t> taimset valku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mis omastub mitu korda paremini,</a:t>
            </a:r>
            <a:r>
              <a:rPr lang="et-EE" sz="1200" b="0" strike="noStrike" spc="-1" baseline="0" dirty="0" smtClean="0">
                <a:latin typeface="Arial"/>
              </a:rPr>
              <a:t> kui lihavalk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Muidugi,</a:t>
            </a:r>
            <a:r>
              <a:rPr lang="et-EE" sz="1200" b="0" strike="noStrike" spc="-1" baseline="0" dirty="0" smtClean="0">
                <a:latin typeface="Arial"/>
              </a:rPr>
              <a:t> see ei kompenseeri inimese organismi igapäevast valgu vajadust 100-150g, kuid lisab mitmekesisust</a:t>
            </a:r>
            <a:r>
              <a:rPr lang="ru-RU" sz="1200" b="0" strike="noStrike" spc="-1" dirty="0" smtClean="0"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Spiruliina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nagu</a:t>
            </a:r>
            <a:r>
              <a:rPr lang="et-EE" sz="1200" b="0" strike="noStrike" spc="-1" baseline="0" dirty="0" smtClean="0">
                <a:latin typeface="Arial"/>
              </a:rPr>
              <a:t> kõik rohelised taimed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sisaldab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1" strike="noStrike" spc="-1" dirty="0" smtClean="0">
                <a:latin typeface="Arial"/>
              </a:rPr>
              <a:t>klorofülli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Klorofülli</a:t>
            </a:r>
            <a:r>
              <a:rPr lang="et-EE" sz="1200" b="0" strike="noStrike" spc="-1" baseline="0" dirty="0" smtClean="0">
                <a:latin typeface="Arial"/>
              </a:rPr>
              <a:t> molekul oma struktuurilt on sarnane hemoglobiini molekuliga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vere</a:t>
            </a:r>
            <a:r>
              <a:rPr lang="et-EE" sz="1200" b="0" strike="noStrike" spc="-1" baseline="0" dirty="0" smtClean="0">
                <a:latin typeface="Arial"/>
              </a:rPr>
              <a:t> tähtsaima elemendiga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Klorofülli</a:t>
            </a:r>
            <a:r>
              <a:rPr lang="et-EE" sz="1200" b="0" strike="noStrike" spc="-1" baseline="0" dirty="0" smtClean="0">
                <a:latin typeface="Arial"/>
              </a:rPr>
              <a:t> tähtsad omadused</a:t>
            </a:r>
            <a:r>
              <a:rPr lang="ru-RU" sz="1200" b="0" strike="noStrike" spc="-1" dirty="0" smtClean="0">
                <a:latin typeface="Arial"/>
              </a:rPr>
              <a:t>: </a:t>
            </a:r>
            <a:r>
              <a:rPr lang="et-EE" sz="1200" b="0" strike="noStrike" spc="-1" dirty="0" smtClean="0">
                <a:latin typeface="Arial"/>
              </a:rPr>
              <a:t>aitab</a:t>
            </a:r>
            <a:r>
              <a:rPr lang="et-EE" sz="1200" b="0" strike="noStrike" spc="-1" baseline="0" dirty="0" smtClean="0">
                <a:latin typeface="Arial"/>
              </a:rPr>
              <a:t> kaasa organismi küllastumist hapnikuga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tugevdab</a:t>
            </a:r>
            <a:r>
              <a:rPr lang="et-EE" sz="1200" b="0" strike="noStrike" spc="-1" baseline="0" dirty="0" smtClean="0">
                <a:latin typeface="Arial"/>
              </a:rPr>
              <a:t> rakumembraane</a:t>
            </a:r>
            <a:r>
              <a:rPr lang="ru-RU" sz="1200" b="0" strike="noStrike" spc="-1" dirty="0" smtClean="0"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Spiruliina</a:t>
            </a:r>
            <a:r>
              <a:rPr lang="et-EE" sz="1200" b="0" strike="noStrike" spc="-1" baseline="0" dirty="0" smtClean="0">
                <a:latin typeface="Arial"/>
              </a:rPr>
              <a:t> koostisse kuulub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1" strike="noStrike" spc="-1" dirty="0" smtClean="0">
                <a:latin typeface="Arial"/>
              </a:rPr>
              <a:t>fükotsianiin</a:t>
            </a:r>
            <a:r>
              <a:rPr lang="ru-RU" sz="1200" b="1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— </a:t>
            </a:r>
            <a:r>
              <a:rPr lang="et-EE" sz="1200" b="0" strike="noStrike" spc="-1" dirty="0" smtClean="0">
                <a:latin typeface="Arial"/>
              </a:rPr>
              <a:t>haruldane</a:t>
            </a:r>
            <a:r>
              <a:rPr lang="et-EE" sz="1200" b="0" strike="noStrike" spc="-1" baseline="0" dirty="0" smtClean="0">
                <a:latin typeface="Arial"/>
              </a:rPr>
              <a:t> looduslik 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nutrient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pigment</a:t>
            </a:r>
            <a:r>
              <a:rPr lang="ru-RU" sz="1200" b="0" strike="noStrike" spc="-1" dirty="0" smtClean="0">
                <a:latin typeface="Arial"/>
              </a:rPr>
              <a:t>,</a:t>
            </a:r>
            <a:r>
              <a:rPr lang="et-EE" sz="1200" b="0" strike="noStrike" spc="-1" dirty="0" smtClean="0">
                <a:latin typeface="Arial"/>
              </a:rPr>
              <a:t>mis uuringute andmetel omab tugevat antioksüdanset,</a:t>
            </a:r>
            <a:r>
              <a:rPr lang="et-EE" sz="1200" b="0" strike="noStrike" spc="-1" baseline="0" dirty="0" smtClean="0">
                <a:latin typeface="Arial"/>
              </a:rPr>
              <a:t> põletikuvastast ja kasvajatevastast toimet</a:t>
            </a:r>
            <a:r>
              <a:rPr lang="ru-RU" sz="1200" b="0" strike="noStrike" spc="-1" dirty="0" smtClean="0"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baseline="0" dirty="0" smtClean="0">
                <a:latin typeface="Arial"/>
              </a:rPr>
              <a:t>Super Spiruline ööpäevane annus tagab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150</a:t>
            </a:r>
            <a:r>
              <a:rPr lang="ru-RU" sz="1200" b="0" strike="noStrike" spc="-1" dirty="0" smtClean="0">
                <a:latin typeface="Arial"/>
              </a:rPr>
              <a:t>%</a:t>
            </a:r>
            <a:r>
              <a:rPr lang="et-EE" sz="1200" b="0" strike="noStrike" spc="-1" dirty="0" smtClean="0">
                <a:latin typeface="Arial"/>
              </a:rPr>
              <a:t>-se adekvaatse fükotsianiini tarbimise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rohkem</a:t>
            </a:r>
            <a:r>
              <a:rPr lang="et-EE" sz="1200" b="0" strike="noStrike" spc="-1" baseline="0" dirty="0" smtClean="0">
                <a:latin typeface="Arial"/>
              </a:rPr>
              <a:t> kui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30% </a:t>
            </a:r>
            <a:r>
              <a:rPr lang="et-EE" sz="1200" b="0" strike="noStrike" spc="-1" dirty="0" smtClean="0">
                <a:latin typeface="Arial"/>
              </a:rPr>
              <a:t>looduslikku beta-karoteeni ja umbes 30% klorofülli</a:t>
            </a:r>
            <a:r>
              <a:rPr lang="ru-RU" sz="1200" b="0" strike="noStrike" spc="-1" dirty="0" smtClean="0"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689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Sümbiootiliste</a:t>
            </a:r>
            <a:r>
              <a:rPr lang="et-EE" sz="1200" b="0" strike="noStrike" spc="-1" baseline="0" dirty="0" smtClean="0">
                <a:latin typeface="Arial"/>
              </a:rPr>
              <a:t> probiootikumite kompleks ja tsink soolestiku mikrofloora taastamiseks, seedimise parandamiseks ja immuunsuse tugevdamiseks</a:t>
            </a:r>
            <a:r>
              <a:rPr lang="ru-RU" sz="1200" b="0" strike="noStrike" spc="-1" dirty="0" smtClean="0"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B</a:t>
            </a:r>
            <a:r>
              <a:rPr lang="ru-RU" sz="1200" b="0" strike="noStrike" spc="-1" dirty="0" smtClean="0">
                <a:latin typeface="Arial"/>
              </a:rPr>
              <a:t>-</a:t>
            </a:r>
            <a:r>
              <a:rPr lang="et-EE" sz="1200" b="0" strike="noStrike" spc="-1" dirty="0" smtClean="0">
                <a:latin typeface="Arial"/>
              </a:rPr>
              <a:t>Kurunga</a:t>
            </a:r>
            <a:r>
              <a:rPr lang="et-EE" sz="1200" b="0" strike="noStrike" spc="-1" baseline="0" dirty="0" smtClean="0">
                <a:latin typeface="Arial"/>
              </a:rPr>
              <a:t> sisaldab probiooyilisi kultuure</a:t>
            </a:r>
            <a:r>
              <a:rPr lang="ru-RU" sz="1200" b="0" strike="noStrike" spc="-1" dirty="0" smtClean="0">
                <a:latin typeface="Arial"/>
              </a:rPr>
              <a:t> (</a:t>
            </a:r>
            <a:r>
              <a:rPr lang="et-EE" sz="1200" b="0" strike="noStrike" spc="-1" dirty="0" smtClean="0">
                <a:latin typeface="Arial"/>
              </a:rPr>
              <a:t>laktobakterid</a:t>
            </a:r>
            <a:r>
              <a:rPr lang="ru-RU" sz="1200" b="0" strike="noStrike" spc="-1" dirty="0" smtClean="0">
                <a:latin typeface="Arial"/>
              </a:rPr>
              <a:t>) </a:t>
            </a:r>
            <a:r>
              <a:rPr lang="et-EE" sz="1200" b="0" strike="noStrike" spc="-1" dirty="0" smtClean="0">
                <a:latin typeface="Arial"/>
              </a:rPr>
              <a:t>analoogilised</a:t>
            </a:r>
            <a:r>
              <a:rPr lang="et-EE" sz="1200" b="0" strike="noStrike" spc="-1" baseline="0" dirty="0" smtClean="0">
                <a:latin typeface="Arial"/>
              </a:rPr>
              <a:t> neile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mis</a:t>
            </a:r>
            <a:r>
              <a:rPr lang="et-EE" sz="1200" b="0" strike="noStrike" spc="-1" baseline="0" dirty="0" smtClean="0">
                <a:latin typeface="Arial"/>
              </a:rPr>
              <a:t> sisalduvad</a:t>
            </a:r>
            <a:r>
              <a:rPr lang="ru-RU" sz="1200" b="0" strike="noStrike" spc="-1" dirty="0" smtClean="0">
                <a:latin typeface="Arial"/>
              </a:rPr>
              <a:t> «</a:t>
            </a:r>
            <a:r>
              <a:rPr lang="et-EE" sz="1200" b="0" strike="noStrike" spc="-1" dirty="0" smtClean="0">
                <a:latin typeface="Arial"/>
              </a:rPr>
              <a:t>kurunga</a:t>
            </a:r>
            <a:r>
              <a:rPr lang="ru-RU" sz="1200" b="0" strike="noStrike" spc="-1" dirty="0" smtClean="0">
                <a:latin typeface="Arial"/>
              </a:rPr>
              <a:t>»</a:t>
            </a:r>
            <a:r>
              <a:rPr lang="et-EE" sz="1200" b="0" strike="noStrike" spc="-1" dirty="0" smtClean="0">
                <a:latin typeface="Arial"/>
              </a:rPr>
              <a:t> joogis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See</a:t>
            </a:r>
            <a:r>
              <a:rPr lang="et-EE" sz="1200" b="0" strike="noStrike" spc="-1" baseline="0" dirty="0" smtClean="0">
                <a:latin typeface="Arial"/>
              </a:rPr>
              <a:t> traditsiooniline jook on laialdaselt tuntud ammustest aegadest Kesk ja Põhja-Aasia riikides oma tervendavate omaduste poolest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Selle</a:t>
            </a:r>
            <a:r>
              <a:rPr lang="et-EE" sz="1200" b="0" strike="noStrike" spc="-1" baseline="0" dirty="0" smtClean="0">
                <a:latin typeface="Arial"/>
              </a:rPr>
              <a:t> regulaarne tarbimine hoidis seedesüsteemi tervist ja organismi kaitsevõimet ühekülgse toitumise ja rändelu tingimustes</a:t>
            </a:r>
            <a:r>
              <a:rPr lang="ru-RU" sz="1200" b="0" strike="noStrike" spc="-1" dirty="0" smtClean="0"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Kurunga</a:t>
            </a:r>
            <a:r>
              <a:rPr lang="et-EE" sz="1200" b="0" strike="noStrike" spc="-1" baseline="0" dirty="0" smtClean="0">
                <a:latin typeface="Arial"/>
              </a:rPr>
              <a:t> probiootikumide looduslik päritolu määratleb optimaalse tasakaalu tootes suurema soodsama mõju soolestiku mikrofloorale</a:t>
            </a:r>
            <a:r>
              <a:rPr lang="ru-RU" sz="1200" b="0" strike="noStrike" spc="-1" dirty="0" smtClean="0"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Et</a:t>
            </a:r>
            <a:r>
              <a:rPr lang="et-EE" sz="1200" b="0" strike="noStrike" spc="-1" baseline="0" dirty="0" smtClean="0">
                <a:latin typeface="Arial"/>
              </a:rPr>
              <a:t> tugevdada probiootilste kultuuride soodsat mõju on tootesse lisatud tsink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On</a:t>
            </a:r>
            <a:r>
              <a:rPr lang="et-EE" sz="1200" b="0" strike="noStrike" spc="-1" baseline="0" dirty="0" smtClean="0">
                <a:latin typeface="Arial"/>
              </a:rPr>
              <a:t> teada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et tsink osaleb immuunsüsteemi funktsioonide regulatsioonide</a:t>
            </a:r>
            <a:r>
              <a:rPr lang="et-EE" sz="1200" b="0" strike="noStrike" spc="-1" baseline="0" dirty="0" smtClean="0">
                <a:latin typeface="Arial"/>
              </a:rPr>
              <a:t> protsessides ja täisväärtusliku ning adekvaatse immuunvastuse moodustamises, tõstab antioksüdantset staatust</a:t>
            </a:r>
            <a:r>
              <a:rPr lang="ru-RU" sz="1200" b="0" strike="noStrike" spc="-1" dirty="0" smtClean="0"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980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solidFill>
                  <a:schemeClr val="tx1"/>
                </a:solidFill>
                <a:latin typeface="Arial"/>
                <a:ea typeface="+mn-ea"/>
              </a:rPr>
              <a:t>Letsitiin</a:t>
            </a:r>
            <a:r>
              <a:rPr lang="ru-RU" sz="12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fosfolipiidide</a:t>
            </a:r>
            <a:r>
              <a:rPr lang="et-EE" sz="1200" b="0" strike="noStrike" spc="-1" baseline="0" dirty="0" smtClean="0">
                <a:latin typeface="Arial"/>
              </a:rPr>
              <a:t> allikas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Fosfolipiidid</a:t>
            </a:r>
            <a:r>
              <a:rPr lang="et-EE" sz="1200" b="0" strike="noStrike" spc="-1" baseline="0" dirty="0" smtClean="0">
                <a:latin typeface="Arial"/>
              </a:rPr>
              <a:t> on peamiseks ehitusmaterjaliks kõikidele rakumembraanidele. Rakumembraan vajab pidevat fosfolipiidide juurdevoolu kahjustatud osade „remondiks“ (nt toksiinide poolt). Fosfolipiidid stimuleerivad ka fermentide aktiivsus ja osalevad rakkude diferentseerimises, pooldumises ja regenereerimises.</a:t>
            </a:r>
            <a:r>
              <a:rPr lang="ru-RU" sz="1200" b="0" strike="noStrike" spc="-1" dirty="0" smtClean="0">
                <a:latin typeface="Arial"/>
              </a:rPr>
              <a:t>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Kaugelt</a:t>
            </a:r>
            <a:r>
              <a:rPr lang="et-EE" sz="1200" b="0" strike="noStrike" spc="-1" baseline="0" dirty="0" smtClean="0">
                <a:latin typeface="Arial"/>
              </a:rPr>
              <a:t> mitte alati tervise seisund ja toitumise harjumused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võimaldavad igapäevast letsitiini annust</a:t>
            </a:r>
            <a:r>
              <a:rPr lang="et-EE" sz="1200" b="0" strike="noStrike" spc="-1" baseline="0" dirty="0" smtClean="0">
                <a:latin typeface="Arial"/>
              </a:rPr>
              <a:t> toidust (selleks on vaja näiteks süüa 3-4 muna).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Coral Lecithini 1 kapslis on 1200 mg letsitiini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226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PKRH</a:t>
            </a:r>
            <a:r>
              <a:rPr lang="ru-RU" sz="1200" b="0" strike="noStrike" spc="-1" dirty="0" smtClean="0">
                <a:latin typeface="Arial"/>
              </a:rPr>
              <a:t> (</a:t>
            </a:r>
            <a:r>
              <a:rPr lang="et-EE" sz="1200" b="0" strike="noStrike" spc="-1" dirty="0" smtClean="0">
                <a:latin typeface="Arial"/>
              </a:rPr>
              <a:t>polüküllastamata</a:t>
            </a:r>
            <a:r>
              <a:rPr lang="et-EE" sz="1200" b="0" strike="noStrike" spc="-1" baseline="0" dirty="0" smtClean="0">
                <a:latin typeface="Arial"/>
              </a:rPr>
              <a:t> rasvhapped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omega</a:t>
            </a:r>
            <a:r>
              <a:rPr lang="ru-RU" sz="1200" b="0" strike="noStrike" spc="-1" dirty="0" smtClean="0">
                <a:latin typeface="Arial"/>
              </a:rPr>
              <a:t>-3</a:t>
            </a:r>
            <a:r>
              <a:rPr lang="ru-RU" sz="1200" b="0" strike="noStrike" spc="-1" dirty="0">
                <a:latin typeface="Arial"/>
              </a:rPr>
              <a:t>)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toitumise asendamatud faktorid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Nad</a:t>
            </a:r>
            <a:r>
              <a:rPr lang="et-EE" sz="1200" b="0" strike="noStrike" spc="-1" baseline="0" dirty="0" smtClean="0">
                <a:latin typeface="Arial"/>
              </a:rPr>
              <a:t> ei moodustu organismis ja peavad jõudma sinna koos toiduga. Kõige suuremat vajadust PKRH omega-3 tunneb aju (inimese aju koosneb 60% ulatuses rasvadest, ja kolmandik nendest on rasvhapped), silmad, süda ja sooned, nahk.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solidFill>
                  <a:schemeClr val="tx1"/>
                </a:solidFill>
                <a:latin typeface="Arial"/>
              </a:rPr>
              <a:t>PKRH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kõikide rakumembraanide struktuurkomponent</a:t>
            </a:r>
            <a:r>
              <a:rPr lang="ru-RU" sz="1200" b="0" strike="noStrike" spc="-1" dirty="0" smtClean="0"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PKRH omega-3 allikas meie toitumises on loomulikust</a:t>
            </a:r>
            <a:r>
              <a:rPr lang="et-EE" sz="1200" b="0" strike="noStrike" spc="-1" baseline="0" dirty="0" smtClean="0">
                <a:latin typeface="Arial"/>
              </a:rPr>
              <a:t> keskkonnast pärinev merekala.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473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Vesi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üks</a:t>
            </a:r>
            <a:r>
              <a:rPr lang="et-EE" sz="1200" b="0" strike="noStrike" spc="-1" baseline="0" dirty="0" smtClean="0">
                <a:latin typeface="Arial"/>
              </a:rPr>
              <a:t> kolmest vajalikust tingimusest inimese organismi eksisteerimiseks</a:t>
            </a:r>
            <a:r>
              <a:rPr lang="ru-RU" sz="1200" b="0" strike="noStrike" spc="-1" dirty="0" smtClean="0">
                <a:latin typeface="Arial"/>
              </a:rPr>
              <a:t> (</a:t>
            </a:r>
            <a:r>
              <a:rPr lang="et-EE" sz="1200" b="0" strike="noStrike" spc="-1" dirty="0" smtClean="0">
                <a:latin typeface="Arial"/>
              </a:rPr>
              <a:t>koos</a:t>
            </a:r>
            <a:r>
              <a:rPr lang="et-EE" sz="1200" b="0" strike="noStrike" spc="-1" baseline="0" dirty="0" smtClean="0">
                <a:latin typeface="Arial"/>
              </a:rPr>
              <a:t> õhu ja toiduga</a:t>
            </a:r>
            <a:r>
              <a:rPr lang="ru-RU" sz="1200" b="0" strike="noStrike" spc="-1" dirty="0" smtClean="0">
                <a:latin typeface="Arial"/>
              </a:rPr>
              <a:t>). </a:t>
            </a:r>
            <a:r>
              <a:rPr lang="et-EE" sz="1200" b="0" strike="noStrike" spc="-1" dirty="0" smtClean="0">
                <a:latin typeface="Arial"/>
              </a:rPr>
              <a:t>Kvaliteetne</a:t>
            </a:r>
            <a:r>
              <a:rPr lang="et-EE" sz="1200" b="0" strike="noStrike" spc="-1" baseline="0" dirty="0" smtClean="0">
                <a:latin typeface="Arial"/>
              </a:rPr>
              <a:t> puhastatud vesi koos tasakaalustatud mineraalse koostisega – on organismi õige hüdratsiooni, happe-aluselisuse ja vee-soola tasakaalu hoidmise 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tingimuseks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solidFill>
                  <a:schemeClr val="tx1"/>
                </a:solidFill>
                <a:latin typeface="Arial"/>
              </a:rPr>
              <a:t>Coral-Mine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see</a:t>
            </a:r>
            <a:r>
              <a:rPr lang="et-EE" sz="1200" b="0" strike="noStrike" spc="-1" baseline="0" dirty="0" smtClean="0">
                <a:latin typeface="Arial"/>
              </a:rPr>
              <a:t> on mineraalne kompositsioon reliktkorallidest, mida kaevandatakse Jaapani saare Okinawa lähistel, saar, mida nimetatakse pikaealiste elanikke saareks. Sisaldab suurt kogust meremineraale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(Са, Mg, K, Na, Fe, S, Si, B, Cr, Mn, Zn </a:t>
            </a:r>
            <a:r>
              <a:rPr lang="et-EE" sz="1200" b="0" strike="noStrike" spc="-1" dirty="0" smtClean="0">
                <a:latin typeface="Arial"/>
              </a:rPr>
              <a:t>jt</a:t>
            </a:r>
            <a:r>
              <a:rPr lang="ru-RU" sz="1200" b="0" strike="noStrike" spc="-1" dirty="0" smtClean="0">
                <a:latin typeface="Arial"/>
              </a:rPr>
              <a:t>.), </a:t>
            </a:r>
            <a:r>
              <a:rPr lang="et-EE" sz="1200" b="0" strike="noStrike" spc="-1" dirty="0" smtClean="0">
                <a:latin typeface="Arial"/>
              </a:rPr>
              <a:t>tõstab</a:t>
            </a:r>
            <a:r>
              <a:rPr lang="et-EE" sz="1200" b="0" strike="noStrike" spc="-1" baseline="0" dirty="0" smtClean="0">
                <a:latin typeface="Arial"/>
              </a:rPr>
              <a:t> vee füsioloogilist täisväärtuslikust ja sel moel hoiab mineraalset tasakaalu organites ja kudedes.</a:t>
            </a:r>
            <a:r>
              <a:rPr lang="ru-RU" sz="1200" b="0" strike="noStrike" spc="-1" dirty="0" smtClean="0">
                <a:latin typeface="Arial"/>
              </a:rPr>
              <a:t> 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995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KOMPLEKTI</a:t>
            </a:r>
            <a:r>
              <a:rPr lang="et-EE" sz="1000" b="0" strike="noStrike" spc="-1" baseline="0" dirty="0" smtClean="0">
                <a:solidFill>
                  <a:srgbClr val="3C4043"/>
                </a:solidFill>
                <a:latin typeface="Roboto"/>
                <a:ea typeface="Roboto"/>
              </a:rPr>
              <a:t> EELISED</a:t>
            </a: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:</a:t>
            </a:r>
            <a:endParaRPr lang="ru-RU" sz="10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Sisaldab</a:t>
            </a:r>
            <a:r>
              <a:rPr lang="et-EE" sz="1000" b="0" strike="noStrike" spc="-1" baseline="0" dirty="0" smtClean="0">
                <a:solidFill>
                  <a:srgbClr val="3C4043"/>
                </a:solidFill>
                <a:latin typeface="Roboto"/>
                <a:ea typeface="Roboto"/>
              </a:rPr>
              <a:t> defitsiitsete nutrientide spektrit toidusedeli optimeerimiseks</a:t>
            </a: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;</a:t>
            </a:r>
            <a:endParaRPr lang="ru-RU" sz="10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Looduslikku</a:t>
            </a:r>
            <a:r>
              <a:rPr lang="et-EE" sz="1000" b="0" strike="noStrike" spc="-1" baseline="0" dirty="0" smtClean="0">
                <a:solidFill>
                  <a:srgbClr val="3C4043"/>
                </a:solidFill>
                <a:latin typeface="Roboto"/>
                <a:ea typeface="Roboto"/>
              </a:rPr>
              <a:t> päritolu a</a:t>
            </a: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ktiivsete komponentide tasakaalustatud koostis</a:t>
            </a: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;</a:t>
            </a:r>
            <a:endParaRPr lang="ru-RU" sz="10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Toiduainetes</a:t>
            </a:r>
            <a:r>
              <a:rPr lang="et-EE" sz="1000" b="0" strike="noStrike" spc="-1" baseline="0" dirty="0" smtClean="0">
                <a:solidFill>
                  <a:srgbClr val="3C4043"/>
                </a:solidFill>
                <a:latin typeface="Roboto"/>
                <a:ea typeface="Roboto"/>
              </a:rPr>
              <a:t> h</a:t>
            </a: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arva esinevateväärtuslikke nutrientide allikas</a:t>
            </a: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 (</a:t>
            </a: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fükotsianiin</a:t>
            </a: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, </a:t>
            </a: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gamma</a:t>
            </a: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-</a:t>
            </a: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linoleen</a:t>
            </a:r>
            <a:r>
              <a:rPr lang="et-EE" sz="1000" b="0" strike="noStrike" spc="-1" baseline="0" dirty="0" smtClean="0">
                <a:solidFill>
                  <a:srgbClr val="3C4043"/>
                </a:solidFill>
                <a:latin typeface="Roboto"/>
                <a:ea typeface="Roboto"/>
              </a:rPr>
              <a:t> ja</a:t>
            </a: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 </a:t>
            </a: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gamma</a:t>
            </a: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-</a:t>
            </a: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linoolhapped</a:t>
            </a: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); </a:t>
            </a:r>
            <a:endParaRPr lang="ru-RU" sz="10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buFont typeface="Arial" pitchFamily="34" charset="0"/>
              <a:buChar char="•"/>
            </a:pP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Looduslikke</a:t>
            </a:r>
            <a:r>
              <a:rPr lang="et-EE" sz="1000" b="0" strike="noStrike" spc="-1" baseline="0" dirty="0" smtClean="0">
                <a:solidFill>
                  <a:srgbClr val="3C4043"/>
                </a:solidFill>
                <a:latin typeface="Roboto"/>
                <a:ea typeface="Roboto"/>
              </a:rPr>
              <a:t> komponentide k</a:t>
            </a:r>
            <a:r>
              <a:rPr lang="et-EE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õrge</a:t>
            </a:r>
            <a:r>
              <a:rPr lang="et-EE" sz="1000" b="0" strike="noStrike" spc="-1" baseline="0" dirty="0" smtClean="0">
                <a:solidFill>
                  <a:srgbClr val="3C4043"/>
                </a:solidFill>
                <a:latin typeface="Roboto"/>
                <a:ea typeface="Roboto"/>
              </a:rPr>
              <a:t> biosaadavus</a:t>
            </a:r>
            <a:r>
              <a:rPr lang="ru-RU" sz="1000" b="0" strike="noStrike" spc="-1" dirty="0" smtClean="0">
                <a:solidFill>
                  <a:srgbClr val="3C4043"/>
                </a:solidFill>
                <a:latin typeface="Roboto"/>
                <a:ea typeface="Roboto"/>
              </a:rPr>
              <a:t>. </a:t>
            </a:r>
            <a:endParaRPr lang="ru-RU" sz="1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975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C5F82C7-2A44-455F-A4CD-784E20E378E1}" type="slidenum">
              <a:rPr lang="ru-RU" sz="1400" b="0" strike="noStrike" spc="-1" smtClean="0">
                <a:latin typeface="Times New Roman"/>
              </a:rPr>
              <a:pPr algn="r"/>
              <a:t>22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1139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Inimesele</a:t>
            </a:r>
            <a:r>
              <a:rPr lang="et-EE" sz="1200" b="0" strike="noStrike" spc="-1" baseline="0" dirty="0" smtClean="0">
                <a:latin typeface="Arial"/>
              </a:rPr>
              <a:t> on eluks vajalikud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1" strike="noStrike" spc="-1" dirty="0" smtClean="0">
                <a:latin typeface="Arial"/>
              </a:rPr>
              <a:t>puhas</a:t>
            </a:r>
            <a:r>
              <a:rPr lang="et-EE" sz="1200" b="1" strike="noStrike" spc="-1" baseline="0" dirty="0" smtClean="0">
                <a:latin typeface="Arial"/>
              </a:rPr>
              <a:t> õhk</a:t>
            </a:r>
            <a:r>
              <a:rPr lang="ru-RU" sz="1200" b="1" strike="noStrike" spc="-1" dirty="0" smtClean="0">
                <a:latin typeface="Arial"/>
              </a:rPr>
              <a:t>, </a:t>
            </a:r>
            <a:r>
              <a:rPr lang="et-EE" sz="1200" b="1" strike="noStrike" spc="-1" dirty="0" smtClean="0">
                <a:latin typeface="Arial"/>
              </a:rPr>
              <a:t>vesi</a:t>
            </a:r>
            <a:r>
              <a:rPr lang="ru-RU" sz="1200" b="1" strike="noStrike" spc="-1" dirty="0" smtClean="0">
                <a:latin typeface="Arial"/>
              </a:rPr>
              <a:t> </a:t>
            </a:r>
            <a:r>
              <a:rPr lang="et-EE" sz="1200" b="1" strike="noStrike" spc="-1" dirty="0" smtClean="0">
                <a:latin typeface="Arial"/>
              </a:rPr>
              <a:t>ja</a:t>
            </a:r>
            <a:r>
              <a:rPr lang="ru-RU" sz="1200" b="1" strike="noStrike" spc="-1" dirty="0" smtClean="0">
                <a:latin typeface="Arial"/>
              </a:rPr>
              <a:t> </a:t>
            </a:r>
            <a:r>
              <a:rPr lang="et-EE" sz="1200" b="1" strike="noStrike" spc="-1" dirty="0" smtClean="0">
                <a:latin typeface="Arial"/>
              </a:rPr>
              <a:t>toitained</a:t>
            </a:r>
            <a:r>
              <a:rPr lang="ru-RU" sz="1200" b="1" strike="noStrike" spc="-1" dirty="0" smtClean="0">
                <a:latin typeface="Arial"/>
              </a:rPr>
              <a:t>.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Nendest</a:t>
            </a:r>
            <a:r>
              <a:rPr lang="et-EE" sz="1200" b="0" strike="noStrike" spc="-1" baseline="0" dirty="0" smtClean="0">
                <a:latin typeface="Arial"/>
              </a:rPr>
              <a:t> sõltuvad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meie</a:t>
            </a:r>
            <a:r>
              <a:rPr lang="et-EE" sz="1200" b="0" strike="noStrike" spc="-1" baseline="0" dirty="0" smtClean="0">
                <a:latin typeface="Arial"/>
              </a:rPr>
              <a:t> tervis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füüsilised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ja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vaimsed</a:t>
            </a:r>
            <a:r>
              <a:rPr lang="et-EE" sz="1200" b="0" strike="noStrike" spc="-1" baseline="0" dirty="0" smtClean="0">
                <a:latin typeface="Arial"/>
              </a:rPr>
              <a:t> oskused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välimus</a:t>
            </a:r>
            <a:r>
              <a:rPr lang="et-EE" sz="1200" b="0" strike="noStrike" spc="-1" baseline="0" dirty="0" smtClean="0">
                <a:latin typeface="Arial"/>
              </a:rPr>
              <a:t> ja pikaealisus</a:t>
            </a:r>
            <a:r>
              <a:rPr lang="ru-RU" sz="1200" b="0" strike="noStrike" spc="-1" dirty="0" smtClean="0"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Praktiliselt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kõik elu protsessid sõltuvad sellest, mida me sööme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Tasakaalustatud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toit peab tagama inimesele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kõik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elutegevuse jaoks vajalikud toitained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valgud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rasvad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süsivesikud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vitamiinid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ja mikroelemendid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Kvaliteetse toidu tähtsusest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rääkis akadeemik Viktor Tuteljan, RAMN toitumisinstituudi direktor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 «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Elu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alus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et-EE" sz="1200" b="0" strike="noStrike" spc="-1" dirty="0" smtClean="0">
                <a:solidFill>
                  <a:srgbClr val="121111"/>
                </a:solidFill>
                <a:latin typeface="+mn-lt"/>
              </a:rPr>
              <a:t>meie raku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optimaalne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varustatus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kõige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vajalikkuga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Kui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rakul on kõik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ta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elab kaua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kui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midagi on puudu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organismis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tekib tõrge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».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Akadeemiku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arvamusel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tervislik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toitumine põhineb kahel tähtsal seadusel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200" b="1" strike="noStrike" spc="-1" dirty="0" smtClean="0">
                <a:solidFill>
                  <a:srgbClr val="4C4C4C"/>
                </a:solidFill>
                <a:latin typeface="Arial"/>
              </a:rPr>
              <a:t>Esimene</a:t>
            </a:r>
            <a:r>
              <a:rPr lang="et-EE" sz="1200" b="1" strike="noStrike" spc="-1" baseline="0" dirty="0" smtClean="0">
                <a:solidFill>
                  <a:srgbClr val="4C4C4C"/>
                </a:solidFill>
                <a:latin typeface="Arial"/>
              </a:rPr>
              <a:t> seadus</a:t>
            </a:r>
            <a:r>
              <a:rPr lang="ru-RU" sz="1200" b="1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kõikide vajalikke komponentide saamine toiduga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See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on umbes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200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ühendit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Kusjuures,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üle poole nendest on asendamatud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Kui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me neid ei saa väljast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siis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organismis sees nad ise ei teki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200" b="1" strike="noStrike" spc="-1" dirty="0" smtClean="0">
                <a:solidFill>
                  <a:srgbClr val="4C4C4C"/>
                </a:solidFill>
                <a:latin typeface="Arial"/>
              </a:rPr>
              <a:t>Teine</a:t>
            </a:r>
            <a:r>
              <a:rPr lang="et-EE" sz="1200" b="1" strike="noStrike" spc="-1" baseline="0" dirty="0" smtClean="0">
                <a:solidFill>
                  <a:srgbClr val="4C4C4C"/>
                </a:solidFill>
                <a:latin typeface="Arial"/>
              </a:rPr>
              <a:t> seadus</a:t>
            </a:r>
            <a:r>
              <a:rPr lang="ru-RU" sz="1200" b="1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toidusedeli energeetilise väärtuse vastavus energia kuludele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Näiteks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üks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kook või sardell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see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on kaks tundi kõndi või tund jooksmist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Need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on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toitumise ja looduse seadused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mida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rikkudes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me saame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rangelt karistada haiguste näol.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13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Valgud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rasvad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ja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süsivesikud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mängivad tähtsat rolli inimese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organismis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1" strike="noStrike" spc="-1" dirty="0" smtClean="0">
                <a:solidFill>
                  <a:srgbClr val="4C4C4C"/>
                </a:solidFill>
                <a:latin typeface="Arial"/>
              </a:rPr>
              <a:t>Valgud</a:t>
            </a:r>
            <a:r>
              <a:rPr lang="ru-RU" sz="1200" b="1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—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keerulised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ained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mis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koosnevad aminohappetest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On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asendamatu koostisosa toidusedelis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See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on peamine ehitusmaterjal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ilma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milleta pole võimalik lihaste ja kudede kasv üle üldse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Valgud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jagunevad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2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kategooriasse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et-EE" sz="1200" b="0" u="sng" strike="noStrike" spc="-1" dirty="0" smtClean="0">
                <a:solidFill>
                  <a:srgbClr val="4C4C4C"/>
                </a:solidFill>
                <a:uFillTx/>
                <a:latin typeface="Arial"/>
              </a:rPr>
              <a:t>loomsed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mida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me saame loomse päritoluga toiduainetest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(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liha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linnuliha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kala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piim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kohupiim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munad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);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et-EE" sz="1200" b="0" u="sng" strike="noStrike" spc="-1" dirty="0" smtClean="0">
                <a:solidFill>
                  <a:srgbClr val="4C4C4C"/>
                </a:solidFill>
                <a:uFillTx/>
                <a:latin typeface="Arial"/>
              </a:rPr>
              <a:t>taimsed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mida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organism saab taimedest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Siin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maksab esile tuua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rukis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kaer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kreekapähklid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läätsed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uba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soja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ja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merevetikad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Valkude põhifunktsioonid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1.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Ehitus-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2.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Regulatoorne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3.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Katalüütiline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4.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Kontraktiilne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5.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Transport-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6.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Kaitse-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7.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Energeetiline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buFont typeface="Arial" pitchFamily="34" charset="0"/>
              <a:buNone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Organid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mis eriti vajavad valke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lihased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(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sisaldavad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umbes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80%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valke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);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nahk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küüned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juuksed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(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sisaldavad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umbes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60%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valke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);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kopsud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põrn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(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sisaldavad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umbes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70%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valke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);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buClr>
                <a:srgbClr val="4C4C4C"/>
              </a:buClr>
              <a:buFont typeface="Arial" pitchFamily="34" charset="0"/>
              <a:buChar char="•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süda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(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sisaldavad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umbes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60%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valke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).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1200" b="1" strike="noStrike" spc="-1" dirty="0" smtClean="0">
                <a:solidFill>
                  <a:srgbClr val="4C4C4C"/>
                </a:solidFill>
                <a:latin typeface="Arial"/>
              </a:rPr>
              <a:t>Rasvad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need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on orgaanilised ühendid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kes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vastutavad energia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«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reservfondi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»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eest organismis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peamisedenergia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varustajad toidu defitsiidi ja haiguste perioodil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siis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kui organism saab vähe toitelemente või ei saa neid üldse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Rasvad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on vajalikud veresoonte elastsuse jaoks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tänu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millele kasulikud elemendid tungivad kiiremini kudedesse ja rakkudesse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aitab kaasa nahakudede, küüneplaatide ja juuste seisundi normaliseerumisele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Rasvu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suurtes kogustes sisaldavad pähklid, loomsed ja taimsed rasvad, kõvad juustud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Rasvade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funktsioonid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AutoNum type="arabicPeriod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Struktuuri-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on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põhikomponent kõikides rakumembraanides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AutoNum type="arabicPeriod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Energeetiline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rasvarakkudes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säilib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organismi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energia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varu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AutoNum type="arabicPeriod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Metaboolne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hormoonide süntees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Organid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mis eriti vajavad rasva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Char char="-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süda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südamelihas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saab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1/3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energiast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rasvhapete töötlemisest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Char char="-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aju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60 %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ulatuses koosneb rasvast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00000"/>
              </a:lnSpc>
              <a:buClr>
                <a:srgbClr val="4C4C4C"/>
              </a:buClr>
              <a:buFont typeface="Arial"/>
              <a:buChar char="-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närvikude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polüküllastamata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rasvhapped kuuluvad närvirakkude müeliinkestade koostisesse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sellepärast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nende puudumisel toimub närviimpulsside edastamise ja kõikide süsteemide koordineerimise häire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TÄHTIS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: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küllastunud rasvad lõhustuvad organismis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25-30 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%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 ulatuses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(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ülejäänud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võivad ladestuda veresoonte seintele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),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aga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polüküllastamata rasvad lõhustuvad täielikult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et-EE" sz="1200" b="1" strike="noStrike" spc="-1" dirty="0" smtClean="0">
                <a:solidFill>
                  <a:srgbClr val="4C4C4C"/>
                </a:solidFill>
                <a:latin typeface="Arial"/>
              </a:rPr>
              <a:t>Süsivesikud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Arial"/>
              </a:rPr>
              <a:t>—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see on inimeste peamine energia allikas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Sõltuvalt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struktuuri ühikute arvust jagunevad süsivesikud lihtsateks ja keerulisteks e liit-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Süsivesikud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nn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lihtsad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või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«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kiired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»,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kergesti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omastatavad organismi poolt, tõstavad suhkru taset veres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mis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võib tõsta liigset kaalu ja raskendada metabolismi.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Liitsüsivesikud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koosnevad paljudest seotud sahhariididest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sisaldates endas kümnetest kuni sadadeni elemente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Selliseid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süsivesikuid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loetakse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kasulikkuks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kuna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seedimisel maos nad annavad oma energia aeglaselt järk järgult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kindlustades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stabiilse ja pikaajalise täiskõhu tunde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19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Tähtsat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rolli organismis mängivad vitamiinid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mis ei ole küll kudede struktuuris, kuid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ilma nende osaluseta ei toimuks eluliselt tähtsad protsessid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Arial"/>
              </a:rPr>
              <a:t>mis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Arial"/>
              </a:rPr>
              <a:t> toimuvad inimese organismis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r>
              <a:rPr lang="et-EE" sz="1200" b="1" strike="noStrike" spc="-1" dirty="0" smtClean="0">
                <a:solidFill>
                  <a:srgbClr val="4C4C4C"/>
                </a:solidFill>
                <a:latin typeface="Roboto Bold"/>
                <a:ea typeface="Roboto Bold"/>
              </a:rPr>
              <a:t>Vitamiinid</a:t>
            </a:r>
            <a:r>
              <a:rPr lang="ru-RU" sz="1200" b="1" strike="noStrike" spc="-1" dirty="0" smtClean="0">
                <a:solidFill>
                  <a:srgbClr val="4C4C4C"/>
                </a:solidFill>
                <a:latin typeface="Roboto Bold"/>
                <a:ea typeface="Roboto Bold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Roboto Bold"/>
                <a:ea typeface="Roboto Bold"/>
              </a:rPr>
              <a:t>—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 Bold"/>
              </a:rPr>
              <a:t>asendamatud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 Bold"/>
              </a:rPr>
              <a:t> bioloogiliselt aktiivsed ained inimese elutegevuse jaoks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Organismis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on nad paljude protsesside osalised ja reguleerijad: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mineraalide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valgu-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süsivesiku-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ja rasvavahetus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organite ja süsteemide normaalne funktsioneerimine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regenereerimise protsessid organismis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Vitamiinide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puudus võib provotseerida erinevaid terviseprobleeme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 </a:t>
            </a:r>
            <a:r>
              <a:rPr lang="ru-RU" sz="1200" b="0" strike="noStrike" spc="-1" dirty="0">
                <a:solidFill>
                  <a:srgbClr val="4C4C4C"/>
                </a:solidFill>
                <a:latin typeface="Roboto"/>
                <a:ea typeface="Roboto"/>
              </a:rPr>
              <a:t>—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lihtsast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väsimusest ja pearinglusest kuni tõsiste haigusteni välja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.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Nende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peamine kogus tuleb organismi toiduga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ja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ainult mõned sünteesitakse soolestikus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kuid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ka sel juhul pole neid alati piisavalt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endParaRPr lang="ru-RU" sz="1200" b="1" strike="noStrike" spc="-1" dirty="0" smtClean="0">
              <a:solidFill>
                <a:srgbClr val="4C4C4C"/>
              </a:solidFill>
              <a:latin typeface="Roboto Bold"/>
              <a:ea typeface="Roboto Bold"/>
            </a:endParaRPr>
          </a:p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r>
              <a:rPr lang="et-EE" sz="1200" b="1" strike="noStrike" spc="-1" dirty="0" smtClean="0">
                <a:solidFill>
                  <a:srgbClr val="4C4C4C"/>
                </a:solidFill>
                <a:latin typeface="Roboto Bold"/>
                <a:ea typeface="Roboto"/>
              </a:rPr>
              <a:t>Mineraalid</a:t>
            </a:r>
            <a:r>
              <a:rPr lang="et-EE" sz="1200" b="1" strike="noStrike" spc="-1" baseline="0" dirty="0" smtClean="0">
                <a:solidFill>
                  <a:srgbClr val="4C4C4C"/>
                </a:solidFill>
                <a:latin typeface="Roboto Bold"/>
                <a:ea typeface="Roboto"/>
              </a:rPr>
              <a:t> 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 Bold"/>
                <a:ea typeface="Roboto"/>
              </a:rPr>
              <a:t>on kõikide süsteemide ja organite koostises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ning osalevad kõikides ainete vahetusprotsessides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: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Aktiveerivad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vitamiinide toimet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;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On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kasutuses plastilise materjali näol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tugiaparaadi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kudedes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 (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luudes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kõhredes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hammastes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);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Osalevad</a:t>
            </a:r>
            <a:r>
              <a:rPr lang="et-EE" sz="1200" b="0" strike="noStrike" spc="-1" baseline="0" dirty="0" smtClean="0">
                <a:solidFill>
                  <a:srgbClr val="4C4C4C"/>
                </a:solidFill>
                <a:latin typeface="Roboto"/>
                <a:ea typeface="Roboto"/>
              </a:rPr>
              <a:t> vereloome ja hüübimise protsessides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;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Aitavad kaasa vee-soola vahetuse reguleerimist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; 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tagavad lihas-,veresoonkonna- ja seedesüsteemi normaalset funktsioneerimist</a:t>
            </a:r>
            <a:r>
              <a:rPr lang="ru-RU" sz="1200" b="0" strike="noStrike" spc="-1" dirty="0" smtClean="0">
                <a:solidFill>
                  <a:srgbClr val="4C4C4C"/>
                </a:solidFill>
                <a:latin typeface="Roboto"/>
                <a:ea typeface="Roboto"/>
              </a:rPr>
              <a:t>.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080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1008000" y="43200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  <a:spcBef>
                <a:spcPts val="201"/>
              </a:spcBef>
            </a:pPr>
            <a:r>
              <a:rPr lang="et-EE" sz="1200" b="1" strike="noStrike" spc="-1" dirty="0" smtClean="0">
                <a:latin typeface="Roboto Bold"/>
                <a:ea typeface="Roboto Bold"/>
              </a:rPr>
              <a:t>Probiootikumid</a:t>
            </a:r>
            <a:r>
              <a:rPr lang="ru-RU" sz="1200" b="0" strike="noStrike" spc="-1" dirty="0" smtClean="0">
                <a:latin typeface="Roboto Bold"/>
                <a:ea typeface="Roboto Bold"/>
              </a:rPr>
              <a:t> </a:t>
            </a:r>
            <a:r>
              <a:rPr lang="ru-RU" sz="1200" b="0" strike="noStrike" spc="-1" dirty="0">
                <a:latin typeface="Roboto Bold"/>
                <a:ea typeface="Roboto Bold"/>
              </a:rPr>
              <a:t>—</a:t>
            </a:r>
            <a:r>
              <a:rPr lang="ru-RU" sz="1200" b="0" strike="noStrike" spc="-1" dirty="0">
                <a:latin typeface="Roboto"/>
                <a:ea typeface="Roboto"/>
              </a:rPr>
              <a:t> </a:t>
            </a:r>
            <a:r>
              <a:rPr lang="et-EE" sz="1200" b="0" strike="noStrike" spc="-1" dirty="0" smtClean="0">
                <a:latin typeface="Roboto"/>
                <a:ea typeface="Roboto"/>
              </a:rPr>
              <a:t>need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on kasulikud mikroorganismid</a:t>
            </a:r>
            <a:r>
              <a:rPr lang="ru-RU" sz="1200" b="0" strike="noStrike" spc="-1" dirty="0" smtClean="0"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latin typeface="Roboto"/>
                <a:ea typeface="Roboto"/>
              </a:rPr>
              <a:t>mis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on inimese normaalse mikrobioota koostisosa</a:t>
            </a:r>
            <a:r>
              <a:rPr lang="ru-RU" sz="1200" b="0" strike="noStrike" spc="-1" dirty="0" smtClean="0">
                <a:latin typeface="Roboto"/>
                <a:ea typeface="Roboto"/>
              </a:rPr>
              <a:t> </a:t>
            </a:r>
            <a:r>
              <a:rPr lang="ru-RU" sz="1200" b="0" strike="noStrike" spc="-1" dirty="0">
                <a:latin typeface="Roboto"/>
                <a:ea typeface="Roboto"/>
              </a:rPr>
              <a:t>. </a:t>
            </a:r>
            <a:r>
              <a:rPr lang="et-EE" sz="1200" b="0" strike="noStrike" spc="-1" dirty="0" smtClean="0">
                <a:latin typeface="Roboto"/>
                <a:ea typeface="Roboto"/>
              </a:rPr>
              <a:t>Probiootikumid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parandavad soolestiku mikrofloora seisundit, mis aitab</a:t>
            </a:r>
            <a:r>
              <a:rPr lang="ru-RU" sz="1200" b="0" strike="noStrike" spc="-1" dirty="0" smtClean="0">
                <a:latin typeface="Roboto"/>
                <a:ea typeface="Roboto"/>
              </a:rPr>
              <a:t>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latin typeface="Roboto"/>
                <a:ea typeface="Roboto"/>
              </a:rPr>
              <a:t>Normaliseerida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seedesüsteemi tööd</a:t>
            </a:r>
            <a:r>
              <a:rPr lang="ru-RU" sz="1200" b="0" strike="noStrike" spc="-1" dirty="0" smtClean="0">
                <a:latin typeface="Roboto"/>
                <a:ea typeface="Roboto"/>
              </a:rPr>
              <a:t>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latin typeface="Roboto"/>
                <a:ea typeface="Roboto"/>
              </a:rPr>
              <a:t>Aktiveerida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vitamiinide</a:t>
            </a:r>
            <a:r>
              <a:rPr lang="ru-RU" sz="1200" b="0" strike="noStrike" spc="-1" dirty="0" smtClean="0">
                <a:latin typeface="Roboto"/>
                <a:ea typeface="Roboto"/>
              </a:rPr>
              <a:t> </a:t>
            </a:r>
            <a:r>
              <a:rPr lang="ru-RU" sz="1200" b="0" strike="noStrike" spc="-1" dirty="0">
                <a:latin typeface="Roboto"/>
                <a:ea typeface="Roboto"/>
              </a:rPr>
              <a:t>(В1, В2, В6, В3, К, </a:t>
            </a:r>
            <a:r>
              <a:rPr lang="et-EE" sz="1200" b="0" strike="noStrike" spc="-1" dirty="0" smtClean="0">
                <a:latin typeface="Roboto"/>
                <a:ea typeface="Roboto"/>
              </a:rPr>
              <a:t>foolhape</a:t>
            </a:r>
            <a:r>
              <a:rPr lang="ru-RU" sz="1200" b="0" strike="noStrike" spc="-1" dirty="0" smtClean="0">
                <a:latin typeface="Roboto"/>
                <a:ea typeface="Roboto"/>
              </a:rPr>
              <a:t>)</a:t>
            </a:r>
            <a:r>
              <a:rPr lang="et-EE" sz="1200" b="0" strike="noStrike" spc="-1" dirty="0" smtClean="0">
                <a:latin typeface="Roboto"/>
                <a:ea typeface="Roboto"/>
              </a:rPr>
              <a:t> sünteesi</a:t>
            </a:r>
            <a:r>
              <a:rPr lang="ru-RU" sz="1200" b="0" strike="noStrike" spc="-1" dirty="0" smtClean="0">
                <a:latin typeface="Roboto"/>
                <a:ea typeface="Roboto"/>
              </a:rPr>
              <a:t>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latin typeface="Roboto"/>
                <a:ea typeface="Roboto"/>
              </a:rPr>
              <a:t>Vähendada allergilisi ilminguid</a:t>
            </a:r>
            <a:r>
              <a:rPr lang="ru-RU" sz="1200" b="0" strike="noStrike" spc="-1" dirty="0" smtClean="0">
                <a:latin typeface="Roboto"/>
                <a:ea typeface="Roboto"/>
              </a:rPr>
              <a:t>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latin typeface="Roboto"/>
                <a:ea typeface="Roboto"/>
              </a:rPr>
              <a:t>Tugevdada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organismi kaitsevõimet</a:t>
            </a:r>
            <a:r>
              <a:rPr lang="ru-RU" sz="1200" b="0" strike="noStrike" spc="-1" dirty="0" smtClean="0">
                <a:latin typeface="Roboto"/>
                <a:ea typeface="Roboto"/>
              </a:rPr>
              <a:t> (</a:t>
            </a:r>
            <a:r>
              <a:rPr lang="et-EE" sz="1200" b="0" strike="noStrike" spc="-1" dirty="0" smtClean="0">
                <a:latin typeface="Roboto"/>
                <a:ea typeface="Roboto"/>
              </a:rPr>
              <a:t>lokaalne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ja üldine immuunsus</a:t>
            </a:r>
            <a:r>
              <a:rPr lang="ru-RU" sz="1200" b="0" strike="noStrike" spc="-1" dirty="0" smtClean="0">
                <a:latin typeface="Roboto"/>
                <a:ea typeface="Roboto"/>
              </a:rPr>
              <a:t>);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latin typeface="Roboto"/>
                <a:ea typeface="Roboto"/>
              </a:rPr>
              <a:t>Kiirendada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organismi taastumist peale haiguste põdemist</a:t>
            </a:r>
            <a:r>
              <a:rPr lang="ru-RU" sz="1200" b="0" strike="noStrike" spc="-1" dirty="0" smtClean="0">
                <a:latin typeface="Roboto"/>
                <a:ea typeface="Roboto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201"/>
              </a:spcBef>
            </a:pPr>
            <a:r>
              <a:rPr lang="et-EE" sz="1200" b="1" strike="noStrike" spc="-1" dirty="0" smtClean="0">
                <a:latin typeface="Roboto Bold"/>
                <a:ea typeface="Roboto Bold"/>
              </a:rPr>
              <a:t>Toidukiud</a:t>
            </a:r>
            <a:r>
              <a:rPr lang="ru-RU" sz="1200" b="1" strike="noStrike" spc="-1" dirty="0" smtClean="0">
                <a:latin typeface="Roboto Bold"/>
                <a:ea typeface="Roboto Bold"/>
              </a:rPr>
              <a:t> (</a:t>
            </a:r>
            <a:r>
              <a:rPr lang="et-EE" sz="1200" b="1" strike="noStrike" spc="-1" dirty="0" smtClean="0">
                <a:latin typeface="Roboto Bold"/>
                <a:ea typeface="Roboto Bold"/>
              </a:rPr>
              <a:t>kiudained</a:t>
            </a:r>
            <a:r>
              <a:rPr lang="ru-RU" sz="1200" b="1" strike="noStrike" spc="-1" dirty="0" smtClean="0">
                <a:latin typeface="Roboto Bold"/>
                <a:ea typeface="Roboto Bold"/>
              </a:rPr>
              <a:t>) </a:t>
            </a:r>
            <a:r>
              <a:rPr lang="ru-RU" sz="1200" b="0" strike="noStrike" spc="-1" dirty="0">
                <a:latin typeface="Roboto Bold"/>
                <a:ea typeface="Roboto Bold"/>
              </a:rPr>
              <a:t>—</a:t>
            </a:r>
            <a:r>
              <a:rPr lang="ru-RU" sz="1200" b="0" strike="noStrike" spc="-1" dirty="0">
                <a:latin typeface="Roboto"/>
                <a:ea typeface="Roboto"/>
              </a:rPr>
              <a:t> </a:t>
            </a:r>
            <a:r>
              <a:rPr lang="et-EE" sz="1200" b="0" strike="noStrike" spc="-1" dirty="0" smtClean="0">
                <a:latin typeface="Roboto"/>
                <a:ea typeface="Roboto"/>
              </a:rPr>
              <a:t>toidu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komponent</a:t>
            </a:r>
            <a:r>
              <a:rPr lang="ru-RU" sz="1200" b="0" strike="noStrike" spc="-1" dirty="0" smtClean="0"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latin typeface="Roboto"/>
                <a:ea typeface="Roboto"/>
              </a:rPr>
              <a:t>mida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seedefermendid ei seedi</a:t>
            </a:r>
            <a:r>
              <a:rPr lang="ru-RU" sz="1200" b="0" strike="noStrike" spc="-1" dirty="0" smtClean="0"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latin typeface="Roboto"/>
                <a:ea typeface="Roboto"/>
              </a:rPr>
              <a:t>kuid soolestiku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kasulik mikrofloora</a:t>
            </a:r>
            <a:r>
              <a:rPr lang="ru-RU" sz="1200" b="0" strike="noStrike" spc="-1" dirty="0" smtClean="0">
                <a:latin typeface="Roboto"/>
                <a:ea typeface="Roboto"/>
              </a:rPr>
              <a:t> </a:t>
            </a:r>
            <a:r>
              <a:rPr lang="et-EE" sz="1200" b="0" strike="noStrike" spc="-1" dirty="0" smtClean="0">
                <a:latin typeface="Roboto"/>
                <a:ea typeface="Roboto"/>
              </a:rPr>
              <a:t>töötleb läbi</a:t>
            </a:r>
            <a:r>
              <a:rPr lang="ru-RU" sz="1200" b="0" strike="noStrike" spc="-1" dirty="0" smtClean="0">
                <a:latin typeface="Roboto"/>
                <a:ea typeface="Roboto"/>
              </a:rPr>
              <a:t>. </a:t>
            </a:r>
            <a:r>
              <a:rPr lang="et-EE" sz="1200" b="0" strike="noStrike" spc="-1" dirty="0" smtClean="0">
                <a:latin typeface="Roboto"/>
                <a:ea typeface="Roboto"/>
              </a:rPr>
              <a:t>Kiudainete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allikas</a:t>
            </a:r>
            <a:r>
              <a:rPr lang="ru-RU" sz="1200" b="0" strike="noStrike" spc="-1" dirty="0" smtClean="0">
                <a:latin typeface="Roboto"/>
                <a:ea typeface="Roboto"/>
              </a:rPr>
              <a:t>  </a:t>
            </a:r>
            <a:r>
              <a:rPr lang="ru-RU" sz="1200" b="0" strike="noStrike" spc="-1" dirty="0">
                <a:latin typeface="Roboto"/>
                <a:ea typeface="Roboto"/>
              </a:rPr>
              <a:t>— </a:t>
            </a:r>
            <a:r>
              <a:rPr lang="et-EE" sz="1200" b="0" strike="noStrike" spc="-1" dirty="0" smtClean="0">
                <a:latin typeface="Roboto"/>
                <a:ea typeface="Roboto"/>
              </a:rPr>
              <a:t>taimne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toit</a:t>
            </a:r>
            <a:r>
              <a:rPr lang="ru-RU" sz="1200" b="0" strike="noStrike" spc="-1" dirty="0" smtClean="0">
                <a:latin typeface="Roboto"/>
                <a:ea typeface="Roboto"/>
              </a:rPr>
              <a:t>: </a:t>
            </a:r>
            <a:r>
              <a:rPr lang="et-EE" sz="1200" b="0" strike="noStrike" spc="-1" dirty="0" smtClean="0">
                <a:latin typeface="Roboto"/>
                <a:ea typeface="Roboto"/>
              </a:rPr>
              <a:t>puuviljad</a:t>
            </a:r>
            <a:r>
              <a:rPr lang="ru-RU" sz="1200" b="0" strike="noStrike" spc="-1" dirty="0" smtClean="0"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latin typeface="Roboto"/>
                <a:ea typeface="Roboto"/>
              </a:rPr>
              <a:t>juurviljad</a:t>
            </a:r>
            <a:r>
              <a:rPr lang="ru-RU" sz="1200" b="0" strike="noStrike" spc="-1" dirty="0" smtClean="0"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latin typeface="Roboto"/>
                <a:ea typeface="Roboto"/>
              </a:rPr>
              <a:t>teravili</a:t>
            </a:r>
            <a:r>
              <a:rPr lang="ru-RU" sz="1200" b="0" strike="noStrike" spc="-1" dirty="0" smtClean="0">
                <a:latin typeface="Roboto"/>
                <a:ea typeface="Roboto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201"/>
              </a:spcBef>
            </a:pPr>
            <a:r>
              <a:rPr lang="et-EE" sz="1200" b="0" strike="noStrike" spc="-1" dirty="0" smtClean="0">
                <a:latin typeface="Roboto"/>
                <a:ea typeface="Roboto"/>
              </a:rPr>
              <a:t>Kiudaine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kasulikud omadused</a:t>
            </a:r>
            <a:r>
              <a:rPr lang="ru-RU" sz="1200" b="0" strike="noStrike" spc="-1" dirty="0" smtClean="0">
                <a:latin typeface="Roboto"/>
                <a:ea typeface="Roboto"/>
              </a:rPr>
              <a:t>: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latin typeface="Roboto"/>
                <a:ea typeface="Roboto"/>
              </a:rPr>
              <a:t>Omab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reguleerivat toimet soolestiku motoorikale</a:t>
            </a:r>
            <a:r>
              <a:rPr lang="ru-RU" sz="1200" b="0" strike="noStrike" spc="-1" dirty="0" smtClean="0">
                <a:latin typeface="Roboto"/>
                <a:ea typeface="Roboto"/>
              </a:rPr>
              <a:t>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latin typeface="Roboto"/>
                <a:ea typeface="Roboto"/>
              </a:rPr>
              <a:t>On</a:t>
            </a:r>
            <a:r>
              <a:rPr lang="ru-RU" sz="1200" b="0" strike="noStrike" spc="-1" dirty="0" smtClean="0">
                <a:latin typeface="Roboto"/>
                <a:ea typeface="Roboto"/>
              </a:rPr>
              <a:t> «</a:t>
            </a:r>
            <a:r>
              <a:rPr lang="et-EE" sz="1200" b="0" strike="noStrike" spc="-1" dirty="0" smtClean="0">
                <a:latin typeface="Roboto"/>
                <a:ea typeface="Roboto"/>
              </a:rPr>
              <a:t>toiduks</a:t>
            </a:r>
            <a:r>
              <a:rPr lang="ru-RU" sz="1200" b="0" strike="noStrike" spc="-1" dirty="0" smtClean="0">
                <a:latin typeface="Roboto"/>
                <a:ea typeface="Roboto"/>
              </a:rPr>
              <a:t>» </a:t>
            </a:r>
            <a:r>
              <a:rPr lang="et-EE" sz="1200" b="0" strike="noStrike" spc="-1" dirty="0" smtClean="0">
                <a:latin typeface="Roboto"/>
                <a:ea typeface="Roboto"/>
              </a:rPr>
              <a:t>kasulikkele bakteritele soolestiku mikroflooras</a:t>
            </a:r>
            <a:r>
              <a:rPr lang="ru-RU" sz="1200" b="0" strike="noStrike" spc="-1" dirty="0" smtClean="0">
                <a:latin typeface="Roboto"/>
                <a:ea typeface="Roboto"/>
              </a:rPr>
              <a:t>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latin typeface="Roboto"/>
                <a:ea typeface="Roboto"/>
              </a:rPr>
              <a:t>Aitab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võõrainete</a:t>
            </a:r>
            <a:r>
              <a:rPr lang="ru-RU" sz="1200" b="0" strike="noStrike" spc="-1" dirty="0" smtClean="0"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latin typeface="Roboto"/>
                <a:ea typeface="Roboto"/>
              </a:rPr>
              <a:t>aga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ka lõpuni seedimata toidu jääke, kolesterooli kiirendatud väljutamisele organismist</a:t>
            </a:r>
            <a:r>
              <a:rPr lang="ru-RU" sz="1200" b="0" strike="noStrike" spc="-1" dirty="0" smtClean="0">
                <a:latin typeface="Roboto"/>
                <a:ea typeface="Roboto"/>
              </a:rPr>
              <a:t>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latin typeface="Roboto"/>
                <a:ea typeface="Roboto"/>
              </a:rPr>
              <a:t>Omab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normaliseerivat mõju sapiteede motoorsele funktsioonile</a:t>
            </a:r>
            <a:r>
              <a:rPr lang="ru-RU" sz="1200" b="0" strike="noStrike" spc="-1" dirty="0" smtClean="0">
                <a:latin typeface="Roboto"/>
                <a:ea typeface="Roboto"/>
              </a:rPr>
              <a:t>, </a:t>
            </a:r>
            <a:r>
              <a:rPr lang="et-EE" sz="1200" b="0" strike="noStrike" spc="-1" dirty="0" smtClean="0">
                <a:latin typeface="Roboto"/>
                <a:ea typeface="Roboto"/>
              </a:rPr>
              <a:t>stimuleerides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sapi eritusprotsesse</a:t>
            </a:r>
            <a:r>
              <a:rPr lang="ru-RU" sz="1200" b="0" strike="noStrike" spc="-1" dirty="0" smtClean="0">
                <a:latin typeface="Roboto"/>
                <a:ea typeface="Roboto"/>
              </a:rPr>
              <a:t>;</a:t>
            </a:r>
            <a:endParaRPr lang="ru-RU" sz="1200" b="0" strike="noStrike" spc="-1" dirty="0">
              <a:latin typeface="Arial"/>
            </a:endParaRPr>
          </a:p>
          <a:p>
            <a:pPr marL="457200" indent="-30456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Char char="●"/>
            </a:pPr>
            <a:r>
              <a:rPr lang="et-EE" sz="1200" b="0" strike="noStrike" spc="-1" dirty="0" smtClean="0">
                <a:latin typeface="Roboto"/>
                <a:ea typeface="Roboto"/>
              </a:rPr>
              <a:t>Aitab</a:t>
            </a:r>
            <a:r>
              <a:rPr lang="et-EE" sz="1200" b="0" strike="noStrike" spc="-1" baseline="0" dirty="0" smtClean="0">
                <a:latin typeface="Roboto"/>
                <a:ea typeface="Roboto"/>
              </a:rPr>
              <a:t> kontrollida veresuhkru taset</a:t>
            </a:r>
            <a:r>
              <a:rPr lang="ru-RU" sz="1200" b="0" strike="noStrike" spc="-1" dirty="0" smtClean="0">
                <a:latin typeface="Roboto"/>
                <a:ea typeface="Roboto"/>
              </a:rPr>
              <a:t>.</a:t>
            </a:r>
            <a:endParaRPr lang="et-EE" sz="1200" b="0" strike="noStrike" spc="-1" dirty="0" smtClean="0">
              <a:latin typeface="Roboto"/>
              <a:ea typeface="Roboto"/>
            </a:endParaRPr>
          </a:p>
          <a:p>
            <a:pPr marL="152640" indent="0">
              <a:lnSpc>
                <a:spcPct val="115000"/>
              </a:lnSpc>
              <a:spcBef>
                <a:spcPts val="201"/>
              </a:spcBef>
              <a:buClr>
                <a:srgbClr val="000000"/>
              </a:buClr>
              <a:buFont typeface="Roboto"/>
              <a:buNone/>
            </a:pP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64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ru-RU" sz="1100" b="0" u="sng" strike="noStrike" spc="-1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https://files.stroyinf.ru/Data2/1/4293846/4293846547.htm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100" b="1" strike="noStrike" spc="-1" dirty="0" smtClean="0">
                <a:solidFill>
                  <a:srgbClr val="000000"/>
                </a:solidFill>
                <a:latin typeface="Arial"/>
              </a:rPr>
              <a:t>Kaasaegse</a:t>
            </a:r>
            <a:r>
              <a:rPr lang="et-EE" sz="1100" b="1" strike="noStrike" spc="-1" baseline="0" dirty="0" smtClean="0">
                <a:solidFill>
                  <a:srgbClr val="000000"/>
                </a:solidFill>
                <a:latin typeface="Arial"/>
              </a:rPr>
              <a:t> toidusedeli erisused</a:t>
            </a:r>
            <a:r>
              <a:rPr lang="ru-RU" sz="1100" b="1" strike="noStrike" spc="-1" dirty="0" smtClean="0">
                <a:solidFill>
                  <a:srgbClr val="000000"/>
                </a:solidFill>
                <a:latin typeface="Arial"/>
              </a:rPr>
              <a:t>:</a:t>
            </a: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100" b="0" strike="noStrike" spc="-1" dirty="0" smtClean="0">
                <a:solidFill>
                  <a:srgbClr val="000000"/>
                </a:solidFill>
                <a:latin typeface="Arial"/>
              </a:rPr>
              <a:t>Valgu</a:t>
            </a:r>
            <a:r>
              <a:rPr lang="et-EE" sz="1100" b="0" strike="noStrike" spc="-1" baseline="0" dirty="0" smtClean="0">
                <a:solidFill>
                  <a:srgbClr val="000000"/>
                </a:solidFill>
                <a:latin typeface="Arial"/>
              </a:rPr>
              <a:t> peamiseks allikaks on loomse päritoluga toit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t-EE" sz="1100" b="0" strike="noStrike" spc="-1" dirty="0" smtClean="0">
                <a:solidFill>
                  <a:srgbClr val="000000"/>
                </a:solidFill>
                <a:latin typeface="Arial"/>
              </a:rPr>
              <a:t>millega</a:t>
            </a:r>
            <a:r>
              <a:rPr lang="et-EE" sz="1100" b="0" strike="noStrike" spc="-1" baseline="0" dirty="0" smtClean="0">
                <a:solidFill>
                  <a:srgbClr val="000000"/>
                </a:solidFill>
                <a:latin typeface="Arial"/>
              </a:rPr>
              <a:t> koos satuvad organismi hormoonid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t-EE" sz="1100" b="0" strike="noStrike" spc="-1" dirty="0" smtClean="0">
                <a:solidFill>
                  <a:srgbClr val="000000"/>
                </a:solidFill>
                <a:latin typeface="Arial"/>
              </a:rPr>
              <a:t>antibiootikumid</a:t>
            </a:r>
            <a:r>
              <a:rPr lang="et-EE" sz="1100" b="0" strike="noStrike" spc="-1" baseline="0" dirty="0" smtClean="0">
                <a:solidFill>
                  <a:srgbClr val="000000"/>
                </a:solidFill>
                <a:latin typeface="Arial"/>
              </a:rPr>
              <a:t> ja rida teisi aineid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et-EE" sz="1100" b="0" strike="noStrike" spc="-1" dirty="0" smtClean="0">
                <a:solidFill>
                  <a:srgbClr val="000000"/>
                </a:solidFill>
                <a:latin typeface="Arial"/>
              </a:rPr>
              <a:t>mida kasutatakse loomade kasvu kiirendamiseks</a:t>
            </a:r>
            <a:r>
              <a:rPr lang="et-EE" sz="1100" b="0" strike="noStrike" spc="-1" baseline="0" dirty="0" smtClean="0">
                <a:solidFill>
                  <a:srgbClr val="000000"/>
                </a:solidFill>
                <a:latin typeface="Arial"/>
              </a:rPr>
              <a:t> ja kaitsmiseks infektsiooni haiguste eest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000000"/>
                </a:solidFill>
                <a:latin typeface="Arial"/>
              </a:rPr>
              <a:t>Taimse</a:t>
            </a:r>
            <a:r>
              <a:rPr lang="et-EE" sz="1100" b="0" strike="noStrike" spc="-1" baseline="0" dirty="0" smtClean="0">
                <a:solidFill>
                  <a:srgbClr val="000000"/>
                </a:solidFill>
                <a:latin typeface="Arial"/>
              </a:rPr>
              <a:t> valgu allikaid on toidusedelis vähe, seepärast on ta eriti hinnas</a:t>
            </a:r>
            <a:r>
              <a:rPr lang="ru-RU" sz="1100" b="0" strike="noStrike" spc="-1" dirty="0" smtClean="0">
                <a:solidFill>
                  <a:srgbClr val="000000"/>
                </a:solidFill>
                <a:latin typeface="Arial"/>
              </a:rPr>
              <a:t>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Rasva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allikaks on enamjaolt loomne toit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Taimseid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õlisid lisaks tihti töödeldakse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 (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hüdrogeenitakse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),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muutes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tahkeks rasvaks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 (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margariin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),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organismile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vähekasulikuks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Kasulikud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mitteküllastunud rasvad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sisalduvad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töötlemata taimsetes õlides ja kalas, mida on äärmiselt vähe tänapäeva toidusedelis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Lihtsaid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 (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kergesti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omastatavaid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)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süsivesikuid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nimetatakse veel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 «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kiireteks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»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nende võime eest hetkega tõsta veresuhkru tase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Et töödelda suurt kogust kiireid süsivesikuid on tarvis suurt hulka insuliini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Kiirsüsivesikud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on jahutoodetes, maiustustes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Kiirsüsivesikute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tarbimine kulutab kõhunääret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,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seepärast parem on viia nende hulk toidusedelis miinimumini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Teine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asi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 </a:t>
            </a: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—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liitsüsivesikud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,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 mis koosnevad sadadest erinevatest elementidest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Nad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vabastavad energia järk järgult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,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kindlustades pikaaegset täiskõhutunnet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Selliseid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süsivesikuid on vaja tarbida ööpäevas vähemalt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 </a:t>
            </a: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50-55%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üldkalorite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hulgast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— </a:t>
            </a: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3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g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kehamassi kg kohta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Aga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kui inimene teeb füüsilist tööd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või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aktiivselt tegeleb spordiga, siis tuleb norm suurendada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  </a:t>
            </a:r>
            <a:r>
              <a:rPr lang="ru-RU" sz="1100" b="0" strike="noStrike" spc="-1" dirty="0">
                <a:solidFill>
                  <a:srgbClr val="121111"/>
                </a:solidFill>
                <a:latin typeface="Arial"/>
              </a:rPr>
              <a:t>5-6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grammini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kehamassi kg kohta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Liitsüsivesikuid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sisaldavad juurviljad, puuviljad, teraviljad ja teraviljaleib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Probiootikumide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allikaks on hapupiimatooted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,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kuid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,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esiteks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,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paljudes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nendes toodetes on mittekasulikud taimsed rasvad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,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seepärast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kasulikke laktobakterite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sisaldus on nendes palju väiksem, kui me eeldame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Teiseks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,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loomsed</a:t>
            </a:r>
            <a:r>
              <a:rPr lang="et-EE" sz="1100" b="0" strike="noStrike" spc="-1" baseline="0" dirty="0" smtClean="0">
                <a:solidFill>
                  <a:srgbClr val="121111"/>
                </a:solidFill>
                <a:latin typeface="Arial"/>
              </a:rPr>
              <a:t> allikad toovad üheaegselt meie organismi aineid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 </a:t>
            </a:r>
            <a:r>
              <a:rPr lang="et-EE" sz="1100" b="0" strike="noStrike" spc="-1" dirty="0" smtClean="0">
                <a:solidFill>
                  <a:srgbClr val="121111"/>
                </a:solidFill>
                <a:latin typeface="Arial"/>
              </a:rPr>
              <a:t>– kasvu kiirendajad ja antibiootikumid</a:t>
            </a:r>
            <a:r>
              <a:rPr lang="ru-RU" sz="1100" b="0" strike="noStrike" spc="-1" dirty="0" smtClean="0">
                <a:solidFill>
                  <a:srgbClr val="121111"/>
                </a:solidFill>
                <a:latin typeface="Arial"/>
              </a:rPr>
              <a:t>.</a:t>
            </a:r>
            <a:endParaRPr lang="ru-RU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025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200" b="0" strike="noStrike" spc="-1" dirty="0" smtClean="0">
                <a:latin typeface="Arial"/>
              </a:rPr>
              <a:t>Tehnoloogiline</a:t>
            </a:r>
            <a:r>
              <a:rPr lang="et-EE" sz="1200" b="0" strike="noStrike" spc="-1" baseline="0" dirty="0" smtClean="0">
                <a:latin typeface="Arial"/>
              </a:rPr>
              <a:t> puhastamine</a:t>
            </a:r>
            <a:r>
              <a:rPr lang="ru-RU" sz="1200" b="0" strike="noStrike" spc="-1" dirty="0" smtClean="0">
                <a:latin typeface="Arial"/>
              </a:rPr>
              <a:t> (</a:t>
            </a:r>
            <a:r>
              <a:rPr lang="et-EE" sz="1200" b="0" strike="noStrike" spc="-1" dirty="0" smtClean="0">
                <a:latin typeface="Arial"/>
              </a:rPr>
              <a:t>rafineerimine</a:t>
            </a:r>
            <a:r>
              <a:rPr lang="ru-RU" sz="1200" b="0" strike="noStrike" spc="-1" dirty="0" smtClean="0">
                <a:latin typeface="Arial"/>
              </a:rPr>
              <a:t>) </a:t>
            </a:r>
            <a:r>
              <a:rPr lang="et-EE" sz="1200" b="0" strike="noStrike" spc="-1" dirty="0" smtClean="0">
                <a:latin typeface="Arial"/>
              </a:rPr>
              <a:t>sisuliselt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puhastab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toiduainete </a:t>
            </a:r>
            <a:r>
              <a:rPr lang="ru-RU" sz="1200" b="0" strike="noStrike" spc="-1" dirty="0" smtClean="0">
                <a:latin typeface="Arial"/>
              </a:rPr>
              <a:t>«</a:t>
            </a:r>
            <a:r>
              <a:rPr lang="et-EE" sz="1200" b="0" strike="noStrike" spc="-1" dirty="0" smtClean="0">
                <a:latin typeface="Arial"/>
              </a:rPr>
              <a:t>toiteväärtuslikku</a:t>
            </a:r>
            <a:r>
              <a:rPr lang="ru-RU" sz="1200" b="0" strike="noStrike" spc="-1" dirty="0" smtClean="0">
                <a:latin typeface="Arial"/>
              </a:rPr>
              <a:t>» </a:t>
            </a:r>
            <a:r>
              <a:rPr lang="et-EE" sz="1200" b="0" strike="noStrike" spc="-1" dirty="0" smtClean="0">
                <a:latin typeface="Arial"/>
              </a:rPr>
              <a:t>koostise,</a:t>
            </a:r>
            <a:r>
              <a:rPr lang="et-EE" sz="1200" b="0" strike="noStrike" spc="-1" baseline="0" dirty="0" smtClean="0">
                <a:latin typeface="Arial"/>
              </a:rPr>
              <a:t> ehk teeb nad toitainete vaeseks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Toiduainete</a:t>
            </a:r>
            <a:r>
              <a:rPr lang="et-EE" sz="1200" b="0" strike="noStrike" spc="-1" baseline="0" dirty="0" smtClean="0">
                <a:latin typeface="Arial"/>
              </a:rPr>
              <a:t> koostisest eemaldatakse mitte ainult kahjulikud balastsegud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vaid</a:t>
            </a:r>
            <a:r>
              <a:rPr lang="et-EE" sz="1200" b="0" strike="noStrike" spc="-1" baseline="0" dirty="0" smtClean="0">
                <a:latin typeface="Arial"/>
              </a:rPr>
              <a:t> ka paljud kasulikud ained, eriti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1" strike="noStrike" spc="-1" dirty="0" smtClean="0">
                <a:latin typeface="Arial"/>
              </a:rPr>
              <a:t>mineraalid</a:t>
            </a:r>
            <a:r>
              <a:rPr lang="ru-RU" sz="1200" b="1" strike="noStrike" spc="-1" dirty="0" smtClean="0">
                <a:latin typeface="Arial"/>
              </a:rPr>
              <a:t>, </a:t>
            </a:r>
            <a:r>
              <a:rPr lang="et-EE" sz="1200" b="1" strike="noStrike" spc="-1" dirty="0" smtClean="0">
                <a:latin typeface="Arial"/>
              </a:rPr>
              <a:t>vitamiinid</a:t>
            </a:r>
            <a:r>
              <a:rPr lang="ru-RU" sz="1200" b="1" strike="noStrike" spc="-1" dirty="0" smtClean="0">
                <a:latin typeface="Arial"/>
              </a:rPr>
              <a:t>, </a:t>
            </a:r>
            <a:r>
              <a:rPr lang="et-EE" sz="1200" b="1" strike="noStrike" spc="-1" dirty="0" smtClean="0">
                <a:latin typeface="Arial"/>
              </a:rPr>
              <a:t>aminohapped</a:t>
            </a:r>
            <a:r>
              <a:rPr lang="ru-RU" sz="1200" b="1" strike="noStrike" spc="-1" dirty="0" smtClean="0">
                <a:latin typeface="Arial"/>
              </a:rPr>
              <a:t>, </a:t>
            </a:r>
            <a:r>
              <a:rPr lang="et-EE" sz="1200" b="1" strike="noStrike" spc="-1" dirty="0" smtClean="0">
                <a:latin typeface="Arial"/>
              </a:rPr>
              <a:t>kiudained</a:t>
            </a:r>
            <a:r>
              <a:rPr lang="ru-RU" sz="1200" b="1" strike="noStrike" spc="-1" dirty="0" smtClean="0">
                <a:latin typeface="Arial"/>
              </a:rPr>
              <a:t>.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Just</a:t>
            </a:r>
            <a:r>
              <a:rPr lang="et-EE" sz="1200" b="0" strike="noStrike" spc="-1" baseline="0" dirty="0" smtClean="0">
                <a:latin typeface="Arial"/>
              </a:rPr>
              <a:t> need ained osalevad seedimises ja soodustavad täisväärtuslikku toitainete omastamist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Tehnoloogilise</a:t>
            </a:r>
            <a:r>
              <a:rPr lang="et-EE" sz="1200" b="0" strike="noStrike" spc="-1" baseline="0" dirty="0" smtClean="0">
                <a:latin typeface="Arial"/>
              </a:rPr>
              <a:t> puhastamise tulemus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— </a:t>
            </a:r>
            <a:r>
              <a:rPr lang="et-EE" sz="1200" b="0" strike="noStrike" spc="-1" dirty="0" smtClean="0">
                <a:latin typeface="Arial"/>
              </a:rPr>
              <a:t>vähekasulikud</a:t>
            </a:r>
            <a:r>
              <a:rPr lang="et-EE" sz="1200" b="0" strike="noStrike" spc="-1" baseline="0" dirty="0" smtClean="0">
                <a:latin typeface="Arial"/>
              </a:rPr>
              <a:t> toiduained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sellised</a:t>
            </a:r>
            <a:r>
              <a:rPr lang="et-EE" sz="1200" b="0" strike="noStrike" spc="-1" baseline="0" dirty="0" smtClean="0">
                <a:latin typeface="Arial"/>
              </a:rPr>
              <a:t> nagu lihvitud riis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kõrgemat sorti nisutangud</a:t>
            </a:r>
            <a:r>
              <a:rPr lang="et-EE" sz="1200" b="0" strike="noStrike" spc="-1" baseline="0" dirty="0" smtClean="0">
                <a:latin typeface="Arial"/>
              </a:rPr>
              <a:t> ja jahu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rafineeritud</a:t>
            </a:r>
            <a:r>
              <a:rPr lang="et-EE" sz="1200" b="0" strike="noStrike" spc="-1" baseline="0" dirty="0" smtClean="0">
                <a:latin typeface="Arial"/>
              </a:rPr>
              <a:t> taimne õli</a:t>
            </a:r>
            <a:r>
              <a:rPr lang="ru-RU" sz="1200" b="0" strike="noStrike" spc="-1" dirty="0" smtClean="0"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200" b="0" strike="noStrike" spc="-1" dirty="0" smtClean="0">
                <a:latin typeface="Arial"/>
              </a:rPr>
              <a:t>Riisi</a:t>
            </a:r>
            <a:r>
              <a:rPr lang="et-EE" sz="1200" b="0" strike="noStrike" spc="-1" baseline="0" dirty="0" smtClean="0">
                <a:latin typeface="Arial"/>
              </a:rPr>
              <a:t> l</a:t>
            </a:r>
            <a:r>
              <a:rPr lang="et-EE" sz="1200" b="0" strike="noStrike" spc="-1" dirty="0" smtClean="0">
                <a:latin typeface="Arial"/>
              </a:rPr>
              <a:t>ihvimise</a:t>
            </a:r>
            <a:r>
              <a:rPr lang="et-EE" sz="1200" b="0" strike="noStrike" spc="-1" baseline="0" dirty="0" smtClean="0">
                <a:latin typeface="Arial"/>
              </a:rPr>
              <a:t> protsessis</a:t>
            </a:r>
            <a:r>
              <a:rPr lang="ru-RU" sz="1200" b="0" strike="noStrike" spc="-1" dirty="0" smtClean="0">
                <a:latin typeface="Arial"/>
              </a:rPr>
              <a:t> (</a:t>
            </a:r>
            <a:r>
              <a:rPr lang="et-EE" sz="1200" b="0" strike="noStrike" spc="-1" dirty="0" smtClean="0">
                <a:latin typeface="Arial"/>
              </a:rPr>
              <a:t>puhastamine</a:t>
            </a:r>
            <a:r>
              <a:rPr lang="ru-RU" sz="1200" b="0" strike="noStrike" spc="-1" dirty="0" smtClean="0">
                <a:latin typeface="Arial"/>
              </a:rPr>
              <a:t>) </a:t>
            </a:r>
            <a:r>
              <a:rPr lang="et-EE" sz="1200" b="0" strike="noStrike" spc="-1" dirty="0" smtClean="0">
                <a:latin typeface="Arial"/>
              </a:rPr>
              <a:t>eemaldatakse</a:t>
            </a:r>
            <a:r>
              <a:rPr lang="et-EE" sz="1200" b="0" strike="noStrike" spc="-1" baseline="0" dirty="0" smtClean="0">
                <a:latin typeface="Arial"/>
              </a:rPr>
              <a:t> täielikult tera kest ja riisi idu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Need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riisi </a:t>
            </a:r>
            <a:r>
              <a:rPr lang="ru-RU" sz="1200" b="0" strike="noStrike" spc="-1" dirty="0" smtClean="0">
                <a:latin typeface="Arial"/>
              </a:rPr>
              <a:t>«</a:t>
            </a:r>
            <a:r>
              <a:rPr lang="et-EE" sz="1200" b="0" strike="noStrike" spc="-1" dirty="0" smtClean="0">
                <a:latin typeface="Arial"/>
              </a:rPr>
              <a:t>jäägid</a:t>
            </a:r>
            <a:r>
              <a:rPr lang="ru-RU" sz="1200" b="0" strike="noStrike" spc="-1" dirty="0" smtClean="0">
                <a:latin typeface="Arial"/>
              </a:rPr>
              <a:t>» </a:t>
            </a:r>
            <a:r>
              <a:rPr lang="et-EE" sz="1200" b="0" strike="noStrike" spc="-1" dirty="0" smtClean="0">
                <a:latin typeface="Arial"/>
              </a:rPr>
              <a:t>on</a:t>
            </a:r>
            <a:r>
              <a:rPr lang="et-EE" sz="1200" b="0" strike="noStrike" spc="-1" baseline="0" dirty="0" smtClean="0">
                <a:latin typeface="Arial"/>
              </a:rPr>
              <a:t> kõige rikkamad </a:t>
            </a:r>
            <a:r>
              <a:rPr lang="et-EE" sz="1200" b="1" strike="noStrike" spc="-1" baseline="0" dirty="0" smtClean="0">
                <a:latin typeface="Arial"/>
              </a:rPr>
              <a:t>vitamiinide ja mikroelementide</a:t>
            </a:r>
            <a:r>
              <a:rPr lang="et-EE" sz="1200" b="0" strike="noStrike" spc="-1" baseline="0" dirty="0" smtClean="0">
                <a:latin typeface="Arial"/>
              </a:rPr>
              <a:t> poolest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Selline</a:t>
            </a:r>
            <a:r>
              <a:rPr lang="et-EE" sz="1200" b="0" strike="noStrike" spc="-1" baseline="0" dirty="0" smtClean="0">
                <a:latin typeface="Arial"/>
              </a:rPr>
              <a:t> lihvitud riis muutub tavaliseks rafineeritud tärkliseks, mis on tühjad süsivesikud</a:t>
            </a:r>
            <a:r>
              <a:rPr lang="ru-RU" sz="1200" b="0" strike="noStrike" spc="-1" dirty="0" smtClean="0"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200" b="0" strike="noStrike" spc="-1" dirty="0" smtClean="0">
                <a:latin typeface="Arial"/>
              </a:rPr>
              <a:t>Jahvatamise</a:t>
            </a:r>
            <a:r>
              <a:rPr lang="et-EE" sz="1200" b="0" strike="noStrike" spc="-1" baseline="0" dirty="0" smtClean="0">
                <a:latin typeface="Arial"/>
              </a:rPr>
              <a:t> ja kõrgema sordi jahu tootmise protsessis täisteradest (kaer, nisu,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rukis) praktiliselt kaotatakse täielikult </a:t>
            </a:r>
            <a:r>
              <a:rPr lang="et-EE" sz="1200" b="1" strike="noStrike" spc="-1" dirty="0" smtClean="0">
                <a:latin typeface="Arial"/>
              </a:rPr>
              <a:t>mineraalid ja vitamiinid</a:t>
            </a:r>
            <a:r>
              <a:rPr lang="et-EE" sz="1200" b="0" strike="noStrike" spc="-1" dirty="0" smtClean="0">
                <a:latin typeface="Arial"/>
              </a:rPr>
              <a:t>, aga ka </a:t>
            </a:r>
            <a:r>
              <a:rPr lang="et-EE" sz="1200" b="1" strike="noStrike" spc="-1" dirty="0" smtClean="0">
                <a:latin typeface="Arial"/>
              </a:rPr>
              <a:t>kiudained</a:t>
            </a:r>
            <a:r>
              <a:rPr lang="ru-RU" sz="1200" b="1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Teraviljade</a:t>
            </a:r>
            <a:r>
              <a:rPr lang="et-EE" sz="1200" b="0" strike="noStrike" spc="-1" baseline="0" dirty="0" smtClean="0">
                <a:latin typeface="Arial"/>
              </a:rPr>
              <a:t> puhastamise tulemuseks on toiduained, mis sarnanevad kvaliteedilt ja omadustelt rafineeritud suhkruga: palju kaloreid ja vähe toitainete väärtust</a:t>
            </a:r>
            <a:r>
              <a:rPr lang="ru-RU" sz="1200" b="0" strike="noStrike" spc="-1" dirty="0" smtClean="0"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latin typeface="Arial"/>
              </a:rPr>
              <a:t>**</a:t>
            </a:r>
            <a:r>
              <a:rPr lang="et-EE" sz="1200" b="0" strike="noStrike" spc="-1" dirty="0" smtClean="0">
                <a:latin typeface="Arial"/>
              </a:rPr>
              <a:t>Dieet</a:t>
            </a:r>
            <a:r>
              <a:rPr lang="et-EE" sz="1200" b="0" strike="noStrike" spc="-1" baseline="0" dirty="0" smtClean="0">
                <a:latin typeface="Arial"/>
              </a:rPr>
              <a:t> suure taimsete toodete osaga võrreldes loomse päritolu toiduga annab võimaluse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vähendada südame-veresoonkonna haiguste ja insuldi tekkimist ning surma riski</a:t>
            </a:r>
            <a:r>
              <a:rPr lang="ru-RU" sz="1200" b="0" strike="noStrike" spc="-1" dirty="0" smtClean="0"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lang="et-EE" sz="1200" b="0" strike="noStrike" spc="-1" dirty="0" smtClean="0">
                <a:latin typeface="Arial"/>
              </a:rPr>
              <a:t>Teadlased</a:t>
            </a:r>
            <a:r>
              <a:rPr lang="et-EE" sz="1200" b="0" strike="noStrike" spc="-1" baseline="0" dirty="0" smtClean="0">
                <a:latin typeface="Arial"/>
              </a:rPr>
              <a:t> uurisid</a:t>
            </a:r>
            <a:r>
              <a:rPr lang="ru-RU" sz="1200" b="0" strike="noStrike" spc="-1" dirty="0" smtClean="0">
                <a:latin typeface="Arial"/>
              </a:rPr>
              <a:t> 451 256</a:t>
            </a:r>
            <a:r>
              <a:rPr lang="et-EE" sz="1200" b="0" strike="noStrike" spc="-1" dirty="0" smtClean="0">
                <a:latin typeface="Arial"/>
              </a:rPr>
              <a:t> eurooplase toitumist ja eluviisi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Inimesed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kelle toidusedel koosnes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70% </a:t>
            </a:r>
            <a:r>
              <a:rPr lang="et-EE" sz="1200" b="0" strike="noStrike" spc="-1" dirty="0" smtClean="0">
                <a:latin typeface="Arial"/>
              </a:rPr>
              <a:t>ulatuses taimsest toidust ja</a:t>
            </a:r>
            <a:r>
              <a:rPr lang="et-EE" sz="1200" b="0" strike="noStrike" spc="-1" baseline="0" dirty="0" smtClean="0">
                <a:latin typeface="Arial"/>
              </a:rPr>
              <a:t> </a:t>
            </a:r>
            <a:r>
              <a:rPr lang="ru-RU" sz="1200" b="0" strike="noStrike" spc="-1" dirty="0" smtClean="0">
                <a:latin typeface="Arial"/>
              </a:rPr>
              <a:t>30</a:t>
            </a:r>
            <a:r>
              <a:rPr lang="ru-RU" sz="1200" b="0" strike="noStrike" spc="-1" dirty="0">
                <a:latin typeface="Arial"/>
              </a:rPr>
              <a:t>% </a:t>
            </a:r>
            <a:r>
              <a:rPr lang="et-EE" sz="1200" b="0" strike="noStrike" spc="-1" dirty="0" smtClean="0">
                <a:latin typeface="Arial"/>
              </a:rPr>
              <a:t>ulatuses loomsest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omasid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20% </a:t>
            </a:r>
            <a:r>
              <a:rPr lang="et-EE" sz="1200" b="0" strike="noStrike" spc="-1" dirty="0" smtClean="0">
                <a:latin typeface="Arial"/>
              </a:rPr>
              <a:t>väiksemat riski surra südamehaigustesse</a:t>
            </a:r>
            <a:r>
              <a:rPr lang="et-EE" sz="1200" b="0" strike="noStrike" spc="-1" baseline="0" dirty="0" smtClean="0">
                <a:latin typeface="Arial"/>
              </a:rPr>
              <a:t> võrreldes nendega, kes tarbisid vähem kui </a:t>
            </a:r>
            <a:r>
              <a:rPr lang="ru-RU" sz="1200" b="0" strike="noStrike" spc="-1" dirty="0" smtClean="0">
                <a:latin typeface="Arial"/>
              </a:rPr>
              <a:t>45</a:t>
            </a:r>
            <a:r>
              <a:rPr lang="ru-RU" sz="1200" b="0" strike="noStrike" spc="-1" dirty="0">
                <a:latin typeface="Arial"/>
              </a:rPr>
              <a:t>% </a:t>
            </a:r>
            <a:r>
              <a:rPr lang="et-EE" sz="1200" b="0" strike="noStrike" spc="-1" dirty="0" smtClean="0">
                <a:latin typeface="Arial"/>
              </a:rPr>
              <a:t>taimset</a:t>
            </a:r>
            <a:r>
              <a:rPr lang="et-EE" sz="1200" b="0" strike="noStrike" spc="-1" baseline="0" dirty="0" smtClean="0">
                <a:latin typeface="Arial"/>
              </a:rPr>
              <a:t> toitu</a:t>
            </a:r>
            <a:r>
              <a:rPr lang="ru-RU" sz="1200" b="0" strike="noStrike" spc="-1" dirty="0" smtClean="0">
                <a:latin typeface="Arial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Uuringud</a:t>
            </a:r>
            <a:r>
              <a:rPr lang="et-EE" sz="1200" b="0" strike="noStrike" spc="-1" baseline="0" dirty="0" smtClean="0">
                <a:latin typeface="Arial"/>
              </a:rPr>
              <a:t> algasid</a:t>
            </a:r>
            <a:r>
              <a:rPr lang="ru-RU" sz="1200" b="0" strike="noStrike" spc="-1" dirty="0" smtClean="0">
                <a:latin typeface="Arial"/>
              </a:rPr>
              <a:t> 1992</a:t>
            </a:r>
            <a:r>
              <a:rPr lang="et-EE" sz="1200" b="0" strike="noStrike" spc="-1" dirty="0" smtClean="0">
                <a:latin typeface="Arial"/>
              </a:rPr>
              <a:t>.a</a:t>
            </a:r>
            <a:r>
              <a:rPr lang="ru-RU" sz="1200" b="0" strike="noStrike" spc="-1" dirty="0" smtClean="0">
                <a:latin typeface="Arial"/>
              </a:rPr>
              <a:t>  10</a:t>
            </a:r>
            <a:r>
              <a:rPr lang="et-EE" sz="1200" b="0" strike="noStrike" spc="-1" baseline="0" dirty="0" smtClean="0">
                <a:latin typeface="Arial"/>
              </a:rPr>
              <a:t> Euroopa riigis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Nendes</a:t>
            </a:r>
            <a:r>
              <a:rPr lang="et-EE" sz="1200" b="0" strike="noStrike" spc="-1" baseline="0" dirty="0" smtClean="0">
                <a:latin typeface="Arial"/>
              </a:rPr>
              <a:t> võtsid osa terved inimesed vanuses 35 kuni 70 aastat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ru-RU" sz="1200" b="0" u="sng" strike="noStrike" spc="-1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Arial"/>
                <a:hlinkClick r:id="rId3"/>
              </a:rPr>
              <a:t>https://www.ncbi.nlm.nih.gov/pubmed/12639222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091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Vitamiinid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ebastabiilsed</a:t>
            </a:r>
            <a:r>
              <a:rPr lang="et-EE" sz="1200" b="0" strike="noStrike" spc="-1" baseline="0" dirty="0" smtClean="0">
                <a:latin typeface="Arial"/>
              </a:rPr>
              <a:t> ühendid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mis kergesti lagunevad erinevate faktorite mõjul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Põhifaktorid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mis mõjutavad vitamiinide muutuse</a:t>
            </a:r>
            <a:r>
              <a:rPr lang="et-EE" sz="1200" b="0" strike="noStrike" spc="-1" baseline="0" dirty="0" smtClean="0">
                <a:latin typeface="Arial"/>
              </a:rPr>
              <a:t> kiirust ja taset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ru-RU" sz="1200" b="0" strike="noStrike" spc="-1" dirty="0" smtClean="0">
                <a:solidFill>
                  <a:srgbClr val="121111"/>
                </a:solidFill>
                <a:latin typeface="+mn-lt"/>
              </a:rPr>
              <a:t>—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et-EE" sz="1200" b="0" strike="noStrike" spc="-1" dirty="0" smtClean="0">
                <a:latin typeface="Arial"/>
              </a:rPr>
              <a:t>valguse ja hapniku mõju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säilitamise ja töötlemise temperatuur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keskkonna</a:t>
            </a:r>
            <a:r>
              <a:rPr lang="et-EE" sz="1200" b="0" strike="noStrike" spc="-1" baseline="0" dirty="0" smtClean="0">
                <a:latin typeface="Arial"/>
              </a:rPr>
              <a:t> reaktsioon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vitamiinide koostoime metallide ioonidega jne</a:t>
            </a:r>
            <a:r>
              <a:rPr lang="ru-RU" sz="1200" b="0" strike="noStrike" spc="-1" dirty="0" smtClean="0">
                <a:latin typeface="Arial"/>
              </a:rPr>
              <a:t>.  </a:t>
            </a:r>
            <a:r>
              <a:rPr lang="et-EE" sz="1200" b="0" strike="noStrike" spc="-1" dirty="0" smtClean="0">
                <a:latin typeface="Arial"/>
              </a:rPr>
              <a:t>Tuleb</a:t>
            </a:r>
            <a:r>
              <a:rPr lang="et-EE" sz="1200" b="0" strike="noStrike" spc="-1" baseline="0" dirty="0" smtClean="0">
                <a:latin typeface="Arial"/>
              </a:rPr>
              <a:t> äramärkida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et C</a:t>
            </a:r>
            <a:r>
              <a:rPr lang="et-EE" sz="1200" b="0" strike="noStrike" spc="-1" baseline="0" dirty="0" smtClean="0">
                <a:latin typeface="Arial"/>
              </a:rPr>
              <a:t> vitamiin</a:t>
            </a:r>
            <a:r>
              <a:rPr lang="ru-RU" sz="1200" b="0" strike="noStrike" spc="-1" dirty="0" smtClean="0">
                <a:latin typeface="Arial"/>
              </a:rPr>
              <a:t>— </a:t>
            </a:r>
            <a:r>
              <a:rPr lang="et-EE" sz="1200" b="0" strike="noStrike" spc="-1" dirty="0" smtClean="0">
                <a:latin typeface="Arial"/>
              </a:rPr>
              <a:t>on</a:t>
            </a:r>
            <a:r>
              <a:rPr lang="et-EE" sz="1200" b="0" strike="noStrike" spc="-1" baseline="0" dirty="0" smtClean="0">
                <a:latin typeface="Arial"/>
              </a:rPr>
              <a:t> väga ebastabiilne vitamiin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ehk isegi</a:t>
            </a:r>
            <a:r>
              <a:rPr lang="ru-RU" sz="1200" b="0" strike="noStrike" spc="-1" dirty="0" smtClean="0">
                <a:latin typeface="Arial"/>
              </a:rPr>
              <a:t>, </a:t>
            </a:r>
            <a:r>
              <a:rPr lang="et-EE" sz="1200" b="0" strike="noStrike" spc="-1" dirty="0" smtClean="0">
                <a:latin typeface="Arial"/>
              </a:rPr>
              <a:t>kõige</a:t>
            </a:r>
            <a:r>
              <a:rPr lang="et-EE" sz="1200" b="0" strike="noStrike" spc="-1" baseline="0" dirty="0" smtClean="0">
                <a:latin typeface="Arial"/>
              </a:rPr>
              <a:t> ebastabiilsem teadaolevatest vitamiinidest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Viljade,</a:t>
            </a:r>
            <a:r>
              <a:rPr lang="et-EE" sz="1200" b="0" strike="noStrike" spc="-1" baseline="0" dirty="0" smtClean="0">
                <a:latin typeface="Arial"/>
              </a:rPr>
              <a:t> marjade säilitamisel tema kogus kahaneb väga kiiresti</a:t>
            </a:r>
            <a:r>
              <a:rPr lang="ru-RU" sz="1200" b="0" strike="noStrike" spc="-1" dirty="0" smtClean="0">
                <a:latin typeface="Arial"/>
              </a:rPr>
              <a:t> (</a:t>
            </a:r>
            <a:r>
              <a:rPr lang="et-EE" sz="1200" b="0" strike="noStrike" spc="-1" dirty="0" smtClean="0">
                <a:latin typeface="Arial"/>
              </a:rPr>
              <a:t>väljaarvatud</a:t>
            </a:r>
            <a:r>
              <a:rPr lang="et-EE" sz="1200" b="0" strike="noStrike" spc="-1" baseline="0" dirty="0" smtClean="0">
                <a:latin typeface="Arial"/>
              </a:rPr>
              <a:t> värske- ja hapukapsas</a:t>
            </a:r>
            <a:r>
              <a:rPr lang="ru-RU" sz="1200" b="0" strike="noStrike" spc="-1" dirty="0" smtClean="0">
                <a:latin typeface="Arial"/>
              </a:rPr>
              <a:t>). </a:t>
            </a:r>
            <a:r>
              <a:rPr lang="et-EE" sz="1200" b="0" strike="noStrike" spc="-1" dirty="0" smtClean="0">
                <a:latin typeface="Arial"/>
              </a:rPr>
              <a:t>Juba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2-3 </a:t>
            </a:r>
            <a:r>
              <a:rPr lang="et-EE" sz="1200" b="0" strike="noStrike" spc="-1" dirty="0" smtClean="0">
                <a:latin typeface="Arial"/>
              </a:rPr>
              <a:t>säilitamise</a:t>
            </a:r>
            <a:r>
              <a:rPr lang="et-EE" sz="1200" b="0" strike="noStrike" spc="-1" baseline="0" dirty="0" smtClean="0">
                <a:latin typeface="Arial"/>
              </a:rPr>
              <a:t> kuu järel paljudes taimsetes toiduainetes on C vitamiini poole vähem</a:t>
            </a:r>
            <a:r>
              <a:rPr lang="ru-RU" sz="1200" b="0" strike="noStrike" spc="-1" dirty="0" smtClean="0"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15000"/>
              </a:lnSpc>
            </a:pPr>
            <a:r>
              <a:rPr lang="et-EE" sz="1200" b="0" strike="noStrike" spc="-1" dirty="0" smtClean="0">
                <a:latin typeface="Arial"/>
              </a:rPr>
              <a:t>Vitamiinidest</a:t>
            </a:r>
            <a:r>
              <a:rPr lang="et-EE" sz="1200" b="0" strike="noStrike" spc="-1" baseline="0" dirty="0" smtClean="0">
                <a:latin typeface="Arial"/>
              </a:rPr>
              <a:t> suurima stabiilsuse poolest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РР, В6, В2, В3 </a:t>
            </a:r>
            <a:r>
              <a:rPr lang="et-EE" sz="1200" b="0" strike="noStrike" spc="-1" dirty="0" smtClean="0">
                <a:latin typeface="Arial"/>
              </a:rPr>
              <a:t>ja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Н. </a:t>
            </a:r>
            <a:r>
              <a:rPr lang="et-EE" sz="1200" b="0" strike="noStrike" spc="-1" dirty="0" smtClean="0">
                <a:latin typeface="Arial"/>
              </a:rPr>
              <a:t>Kõrge tundlikusega</a:t>
            </a:r>
            <a:r>
              <a:rPr lang="et-EE" sz="1200" b="0" strike="noStrike" spc="-1" baseline="0" dirty="0" smtClean="0">
                <a:latin typeface="Arial"/>
              </a:rPr>
              <a:t> valguse suhtes on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С, В2 </a:t>
            </a:r>
            <a:r>
              <a:rPr lang="et-EE" sz="1200" b="0" strike="noStrike" spc="-1" dirty="0" smtClean="0">
                <a:latin typeface="Arial"/>
              </a:rPr>
              <a:t>ja</a:t>
            </a:r>
            <a:r>
              <a:rPr lang="ru-RU" sz="1200" b="0" strike="noStrike" spc="-1" dirty="0" smtClean="0">
                <a:latin typeface="Arial"/>
              </a:rPr>
              <a:t> В9</a:t>
            </a:r>
            <a:r>
              <a:rPr lang="et-EE" sz="1200" b="0" strike="noStrike" spc="-1" dirty="0" smtClean="0">
                <a:latin typeface="Arial"/>
              </a:rPr>
              <a:t> vitamiinid</a:t>
            </a:r>
            <a:r>
              <a:rPr lang="ru-RU" sz="1200" b="0" strike="noStrike" spc="-1" dirty="0" smtClean="0">
                <a:latin typeface="Arial"/>
              </a:rPr>
              <a:t>. </a:t>
            </a:r>
            <a:r>
              <a:rPr lang="et-EE" sz="1200" b="0" strike="noStrike" spc="-1" dirty="0" smtClean="0">
                <a:latin typeface="Arial"/>
              </a:rPr>
              <a:t>Termolabiilsed</a:t>
            </a:r>
            <a:r>
              <a:rPr lang="ru-RU" sz="1200" b="0" strike="noStrike" spc="-1" dirty="0" smtClean="0">
                <a:latin typeface="Arial"/>
              </a:rPr>
              <a:t> (</a:t>
            </a:r>
            <a:r>
              <a:rPr lang="et-EE" sz="1200" b="0" strike="noStrike" spc="-1" dirty="0" smtClean="0">
                <a:latin typeface="Arial"/>
              </a:rPr>
              <a:t>tundlikud</a:t>
            </a:r>
            <a:r>
              <a:rPr lang="et-EE" sz="1200" b="0" strike="noStrike" spc="-1" baseline="0" dirty="0" smtClean="0">
                <a:latin typeface="Arial"/>
              </a:rPr>
              <a:t> kõrgete temperatuuride suhtes</a:t>
            </a:r>
            <a:r>
              <a:rPr lang="ru-RU" sz="1200" b="0" strike="noStrike" spc="-1" dirty="0" smtClean="0">
                <a:latin typeface="Arial"/>
              </a:rPr>
              <a:t>) </a:t>
            </a:r>
            <a:r>
              <a:rPr lang="et-EE" sz="1200" b="0" strike="noStrike" spc="-1" dirty="0" smtClean="0">
                <a:latin typeface="Arial"/>
              </a:rPr>
              <a:t>on</a:t>
            </a:r>
            <a:r>
              <a:rPr lang="ru-RU" sz="1200" b="0" strike="noStrike" spc="-1" dirty="0" smtClean="0">
                <a:latin typeface="Arial"/>
              </a:rPr>
              <a:t> </a:t>
            </a:r>
            <a:r>
              <a:rPr lang="ru-RU" sz="1200" b="0" strike="noStrike" spc="-1" dirty="0">
                <a:latin typeface="Arial"/>
              </a:rPr>
              <a:t>А </a:t>
            </a:r>
            <a:r>
              <a:rPr lang="et-EE" sz="1200" b="0" strike="noStrike" spc="-1" dirty="0" smtClean="0">
                <a:latin typeface="Arial"/>
              </a:rPr>
              <a:t>ja</a:t>
            </a:r>
            <a:r>
              <a:rPr lang="ru-RU" sz="1200" b="0" strike="noStrike" spc="-1" dirty="0" smtClean="0">
                <a:latin typeface="Arial"/>
              </a:rPr>
              <a:t> С</a:t>
            </a:r>
            <a:r>
              <a:rPr lang="et-EE" sz="1200" b="0" strike="noStrike" spc="-1" dirty="0" smtClean="0">
                <a:latin typeface="Arial"/>
              </a:rPr>
              <a:t> vitamiinid</a:t>
            </a:r>
            <a:r>
              <a:rPr lang="ru-RU" sz="1200" b="0" strike="noStrike" spc="-1" dirty="0" smtClean="0">
                <a:latin typeface="Arial"/>
              </a:rPr>
              <a:t>. </a:t>
            </a: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7808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16000" indent="-216000">
              <a:lnSpc>
                <a:spcPct val="100000"/>
              </a:lnSpc>
            </a:pPr>
            <a:r>
              <a:rPr lang="et-EE" sz="1100" b="1" strike="noStrike" spc="-1" dirty="0" smtClean="0">
                <a:latin typeface="Arial"/>
              </a:rPr>
              <a:t>Ratsionaalne</a:t>
            </a:r>
            <a:r>
              <a:rPr lang="et-EE" sz="1100" b="1" strike="noStrike" spc="-1" baseline="0" dirty="0" smtClean="0">
                <a:latin typeface="Arial"/>
              </a:rPr>
              <a:t> toitumine</a:t>
            </a:r>
            <a:r>
              <a:rPr lang="ru-RU" sz="1100" b="0" strike="noStrike" spc="-1" dirty="0" smtClean="0">
                <a:latin typeface="Arial"/>
              </a:rPr>
              <a:t> </a:t>
            </a:r>
            <a:r>
              <a:rPr lang="ru-RU" sz="1100" b="0" strike="noStrike" spc="-1" dirty="0">
                <a:latin typeface="Arial"/>
              </a:rPr>
              <a:t>— </a:t>
            </a:r>
            <a:r>
              <a:rPr lang="et-EE" sz="1100" b="0" strike="noStrike" spc="-1" dirty="0" smtClean="0">
                <a:latin typeface="Arial"/>
              </a:rPr>
              <a:t>füsioloogiliselt</a:t>
            </a:r>
            <a:r>
              <a:rPr lang="et-EE" sz="1100" b="0" strike="noStrike" spc="-1" baseline="0" dirty="0" smtClean="0">
                <a:latin typeface="Arial"/>
              </a:rPr>
              <a:t> täisväärtuslik toitumine</a:t>
            </a:r>
            <a:r>
              <a:rPr lang="ru-RU" sz="1100" b="0" strike="noStrike" spc="-1" dirty="0" smtClean="0">
                <a:latin typeface="Arial"/>
              </a:rPr>
              <a:t>, </a:t>
            </a:r>
            <a:r>
              <a:rPr lang="et-EE" sz="1100" b="0" strike="noStrike" spc="-1" dirty="0" smtClean="0">
                <a:latin typeface="Arial"/>
              </a:rPr>
              <a:t>mis aitab</a:t>
            </a:r>
            <a:r>
              <a:rPr lang="et-EE" sz="1100" b="0" strike="noStrike" spc="-1" baseline="0" dirty="0" smtClean="0">
                <a:latin typeface="Arial"/>
              </a:rPr>
              <a:t> kaasa inimese tervise säilitamist ja organismi süsteemide ning organite normaalse ja kindla töö kindlustamine</a:t>
            </a:r>
            <a:r>
              <a:rPr lang="ru-RU" sz="1100" b="0" strike="noStrike" spc="-1" dirty="0" smtClean="0">
                <a:latin typeface="Arial"/>
              </a:rPr>
              <a:t>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t-EE" sz="1100" b="0" strike="noStrike" spc="-1" dirty="0" smtClean="0">
                <a:latin typeface="Arial"/>
              </a:rPr>
              <a:t>Tervislikku toitumise käsud</a:t>
            </a:r>
            <a:r>
              <a:rPr lang="ru-RU" sz="1100" b="0" strike="noStrike" spc="-1" dirty="0" smtClean="0">
                <a:latin typeface="Arial"/>
              </a:rPr>
              <a:t>: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 dirty="0">
                <a:latin typeface="Arial"/>
              </a:rPr>
              <a:t>1. </a:t>
            </a:r>
            <a:r>
              <a:rPr lang="et-EE" sz="1100" b="0" strike="noStrike" spc="-1" dirty="0" smtClean="0">
                <a:latin typeface="Arial"/>
              </a:rPr>
              <a:t>Mõõdukus</a:t>
            </a:r>
            <a:r>
              <a:rPr lang="ru-RU" sz="1100" b="0" strike="noStrike" spc="-1" dirty="0" smtClean="0">
                <a:latin typeface="Arial"/>
              </a:rPr>
              <a:t>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 dirty="0">
                <a:latin typeface="Arial"/>
              </a:rPr>
              <a:t>2. </a:t>
            </a:r>
            <a:r>
              <a:rPr lang="et-EE" sz="1100" b="0" strike="noStrike" spc="-1" dirty="0" smtClean="0">
                <a:latin typeface="Arial"/>
              </a:rPr>
              <a:t>Mitmekesisus</a:t>
            </a:r>
            <a:r>
              <a:rPr lang="ru-RU" sz="1100" b="0" strike="noStrike" spc="-1" dirty="0" smtClean="0">
                <a:latin typeface="Arial"/>
              </a:rPr>
              <a:t>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 dirty="0">
                <a:latin typeface="Arial"/>
              </a:rPr>
              <a:t>3. </a:t>
            </a:r>
            <a:r>
              <a:rPr lang="et-EE" sz="1100" b="0" strike="noStrike" spc="-1" dirty="0" smtClean="0">
                <a:latin typeface="Arial"/>
              </a:rPr>
              <a:t>Individuaalsus</a:t>
            </a:r>
            <a:r>
              <a:rPr lang="ru-RU" sz="1100" b="0" strike="noStrike" spc="-1" dirty="0" smtClean="0">
                <a:latin typeface="Arial"/>
              </a:rPr>
              <a:t>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 dirty="0">
                <a:latin typeface="Arial"/>
              </a:rPr>
              <a:t>4. </a:t>
            </a:r>
            <a:r>
              <a:rPr lang="et-EE" sz="1100" b="0" strike="noStrike" spc="-1" dirty="0" smtClean="0">
                <a:latin typeface="Arial"/>
              </a:rPr>
              <a:t>Toitumise rütmi stabiilsus</a:t>
            </a:r>
            <a:r>
              <a:rPr lang="ru-RU" sz="1100" b="0" strike="noStrike" spc="-1" dirty="0" smtClean="0">
                <a:latin typeface="Arial"/>
              </a:rPr>
              <a:t>.</a:t>
            </a:r>
            <a:endParaRPr lang="ru-RU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 dirty="0">
                <a:latin typeface="Arial"/>
              </a:rPr>
              <a:t>5. </a:t>
            </a:r>
            <a:r>
              <a:rPr lang="et-EE" sz="1100" b="0" strike="noStrike" spc="-1" dirty="0" smtClean="0">
                <a:latin typeface="Arial"/>
              </a:rPr>
              <a:t>Eelistused antakse traditsioonilisele toitumisele</a:t>
            </a:r>
            <a:r>
              <a:rPr lang="ru-RU" sz="1100" b="0" strike="noStrike" spc="-1" dirty="0" smtClean="0">
                <a:latin typeface="Arial"/>
              </a:rPr>
              <a:t>.</a:t>
            </a:r>
            <a:endParaRPr lang="ru-RU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56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851328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1619532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83124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851328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1619532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831240" y="1985400"/>
            <a:ext cx="22721400" cy="253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851328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16195320" y="755784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83124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851328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16195320" y="8661600"/>
            <a:ext cx="731592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831240" y="1985400"/>
            <a:ext cx="22721400" cy="253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211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12474000" y="866160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12474000" y="7557840"/>
            <a:ext cx="110880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831240" y="8661600"/>
            <a:ext cx="22721400" cy="100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31240" y="1985400"/>
            <a:ext cx="22721400" cy="5473080"/>
          </a:xfrm>
          <a:prstGeom prst="rect">
            <a:avLst/>
          </a:prstGeom>
        </p:spPr>
        <p:txBody>
          <a:bodyPr lIns="243720" tIns="243720" rIns="243720" bIns="243720" anchor="b"/>
          <a:lstStyle/>
          <a:p>
            <a:pPr algn="ctr">
              <a:lnSpc>
                <a:spcPct val="100000"/>
              </a:lnSpc>
            </a:pPr>
            <a:r>
              <a:rPr lang="ru-RU" sz="138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 заголовка</a:t>
            </a:r>
            <a:endParaRPr lang="ru-RU" sz="13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831240" y="7557840"/>
            <a:ext cx="22721400" cy="2113200"/>
          </a:xfrm>
          <a:prstGeom prst="rect">
            <a:avLst/>
          </a:prstGeom>
        </p:spPr>
        <p:txBody>
          <a:bodyPr lIns="243720" tIns="243720" rIns="243720" bIns="243720"/>
          <a:lstStyle/>
          <a:p>
            <a:pPr marL="457200" indent="-34272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1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2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3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4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  <a:p>
            <a:pPr marL="457200" indent="114480" algn="ctr">
              <a:lnSpc>
                <a:spcPct val="100000"/>
              </a:lnSpc>
            </a:pPr>
            <a:r>
              <a:rPr lang="ru-RU" sz="74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5</a:t>
            </a:r>
            <a:endParaRPr lang="ru-RU" sz="74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23188680" y="12524760"/>
            <a:ext cx="867240" cy="870120"/>
          </a:xfrm>
          <a:prstGeom prst="rect">
            <a:avLst/>
          </a:prstGeom>
        </p:spPr>
        <p:txBody>
          <a:bodyPr lIns="243720" tIns="243720" rIns="243720" bIns="243720" anchor="ctr"/>
          <a:lstStyle/>
          <a:p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1240" y="1186560"/>
            <a:ext cx="22721400" cy="1526760"/>
          </a:xfrm>
          <a:prstGeom prst="rect">
            <a:avLst/>
          </a:prstGeom>
        </p:spPr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74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 заголовка</a:t>
            </a:r>
            <a:endParaRPr lang="ru-RU" sz="7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1240" y="3073320"/>
            <a:ext cx="22721400" cy="9110160"/>
          </a:xfrm>
          <a:prstGeom prst="rect">
            <a:avLst/>
          </a:prstGeom>
        </p:spPr>
        <p:txBody>
          <a:bodyPr lIns="243720" tIns="243720" rIns="243720" bIns="243720"/>
          <a:lstStyle/>
          <a:p>
            <a:pPr marL="1028880" indent="-914040">
              <a:lnSpc>
                <a:spcPct val="115000"/>
              </a:lnSpc>
              <a:buClr>
                <a:srgbClr val="585858"/>
              </a:buClr>
              <a:buFont typeface="Arial"/>
              <a:buChar char="●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1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1685520" lvl="1" indent="-1088280">
              <a:lnSpc>
                <a:spcPct val="115000"/>
              </a:lnSpc>
              <a:buClr>
                <a:srgbClr val="585858"/>
              </a:buClr>
              <a:buFont typeface="Arial"/>
              <a:buChar char="○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2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2142720" lvl="2" indent="-1088280">
              <a:lnSpc>
                <a:spcPct val="115000"/>
              </a:lnSpc>
              <a:buClr>
                <a:srgbClr val="585858"/>
              </a:buClr>
              <a:buFont typeface="Arial"/>
              <a:buChar char="■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3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2599920" lvl="3" indent="-1088280">
              <a:lnSpc>
                <a:spcPct val="115000"/>
              </a:lnSpc>
              <a:buClr>
                <a:srgbClr val="585858"/>
              </a:buClr>
              <a:buFont typeface="Arial"/>
              <a:buChar char="●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4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  <a:p>
            <a:pPr marL="3057120" lvl="4" indent="-1088280">
              <a:lnSpc>
                <a:spcPct val="115000"/>
              </a:lnSpc>
              <a:buClr>
                <a:srgbClr val="585858"/>
              </a:buClr>
              <a:buFont typeface="Arial"/>
              <a:buChar char="○"/>
            </a:pPr>
            <a:r>
              <a:rPr lang="ru-RU" sz="4800" b="0" strike="noStrike" spc="-1">
                <a:solidFill>
                  <a:srgbClr val="585858"/>
                </a:solidFill>
                <a:latin typeface="Arial"/>
                <a:ea typeface="Arial"/>
              </a:rPr>
              <a:t>Уровень текста 5</a:t>
            </a:r>
            <a:endParaRPr lang="ru-RU" sz="4800" b="0" strike="noStrike" spc="-1">
              <a:solidFill>
                <a:srgbClr val="585858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23188680" y="12524760"/>
            <a:ext cx="867240" cy="870120"/>
          </a:xfrm>
          <a:prstGeom prst="rect">
            <a:avLst/>
          </a:prstGeom>
        </p:spPr>
        <p:txBody>
          <a:bodyPr lIns="243720" tIns="243720" rIns="243720" bIns="243720" anchor="ctr"/>
          <a:lstStyle/>
          <a:p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5" name="CustomShape 1"/>
          <p:cNvSpPr/>
          <p:nvPr/>
        </p:nvSpPr>
        <p:spPr>
          <a:xfrm>
            <a:off x="1104840" y="4128120"/>
            <a:ext cx="8678880" cy="243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 algn="ctr">
              <a:lnSpc>
                <a:spcPct val="100000"/>
              </a:lnSpc>
            </a:pPr>
            <a:r>
              <a:rPr lang="ru-RU" sz="14400" b="1" strike="noStrike" spc="-1">
                <a:solidFill>
                  <a:srgbClr val="FFFFFF"/>
                </a:solidFill>
                <a:latin typeface="Arial"/>
                <a:ea typeface="Arial"/>
              </a:rPr>
              <a:t>Nutripack</a:t>
            </a:r>
            <a:endParaRPr lang="ru-RU" sz="14400" b="0" strike="noStrike" spc="-1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1063080" y="6926040"/>
            <a:ext cx="10308240" cy="2072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>
              <a:lnSpc>
                <a:spcPct val="100000"/>
              </a:lnSpc>
            </a:pPr>
            <a:r>
              <a:rPr lang="et-EE" sz="6000" b="1" spc="-1" dirty="0" smtClean="0">
                <a:solidFill>
                  <a:srgbClr val="FFFFFF"/>
                </a:solidFill>
                <a:latin typeface="Arial"/>
                <a:ea typeface="Arial"/>
              </a:rPr>
              <a:t>Toidusedeli rikastamine</a:t>
            </a:r>
            <a:r>
              <a:rPr lang="ru-RU" sz="60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6000" b="1" spc="-1" dirty="0" smtClean="0">
                <a:solidFill>
                  <a:srgbClr val="FFFFFF"/>
                </a:solidFill>
                <a:latin typeface="Arial"/>
                <a:ea typeface="Arial"/>
              </a:rPr>
              <a:t>looduslikke</a:t>
            </a:r>
            <a:r>
              <a:rPr lang="ru-RU" sz="60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t-EE" sz="60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nutrientidega</a:t>
            </a:r>
            <a:endParaRPr lang="ru-RU" sz="6000" b="0" strike="noStrike" spc="-1" dirty="0">
              <a:latin typeface="Arial"/>
            </a:endParaRPr>
          </a:p>
        </p:txBody>
      </p:sp>
      <p:pic>
        <p:nvPicPr>
          <p:cNvPr id="87" name="image2.png"/>
          <p:cNvPicPr/>
          <p:nvPr/>
        </p:nvPicPr>
        <p:blipFill>
          <a:blip r:embed="rId4" cstate="print"/>
          <a:stretch/>
        </p:blipFill>
        <p:spPr>
          <a:xfrm>
            <a:off x="1301040" y="12159720"/>
            <a:ext cx="2459520" cy="435600"/>
          </a:xfrm>
          <a:prstGeom prst="rect">
            <a:avLst/>
          </a:prstGeom>
          <a:ln w="126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6160" y="1728749"/>
            <a:ext cx="9577646" cy="10394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pic>
        <p:nvPicPr>
          <p:cNvPr id="226" name="image33.jpeg"/>
          <p:cNvPicPr/>
          <p:nvPr/>
        </p:nvPicPr>
        <p:blipFill>
          <a:blip r:embed="rId4" cstate="print"/>
          <a:srcRect l="3444" r="7274" b="9037"/>
          <a:stretch/>
        </p:blipFill>
        <p:spPr>
          <a:xfrm rot="10800000">
            <a:off x="16083720" y="5278320"/>
            <a:ext cx="3316320" cy="3378600"/>
          </a:xfrm>
          <a:prstGeom prst="rect">
            <a:avLst/>
          </a:prstGeom>
          <a:ln w="12600"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1261800" y="3691440"/>
            <a:ext cx="22088880" cy="6580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299E0E"/>
                </a:solidFill>
                <a:latin typeface="Arial"/>
                <a:ea typeface="Arial"/>
              </a:rPr>
              <a:t>RATSIONAALNE</a:t>
            </a:r>
            <a:r>
              <a:rPr lang="ru-RU" sz="64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299E0E"/>
                </a:solidFill>
                <a:latin typeface="Arial"/>
                <a:ea typeface="Arial"/>
              </a:rPr>
              <a:t>LÄHENEMINE</a:t>
            </a:r>
            <a:r>
              <a:rPr lang="ru-RU" sz="64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endParaRPr lang="et-EE" sz="6400" b="1" strike="noStrike" spc="-1" dirty="0" smtClean="0">
              <a:solidFill>
                <a:srgbClr val="299E0E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et-EE" sz="64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TOITUMISELE</a:t>
            </a:r>
            <a:r>
              <a:rPr lang="ru-RU" sz="64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: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5200" b="1" spc="-1" dirty="0" smtClean="0">
                <a:solidFill>
                  <a:srgbClr val="535353"/>
                </a:solidFill>
                <a:latin typeface="Arial"/>
                <a:ea typeface="Arial"/>
              </a:rPr>
              <a:t>TÄIENDADA PUUDUJÄÄK</a:t>
            </a:r>
            <a:r>
              <a:rPr lang="ru-RU" sz="5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 </a:t>
            </a:r>
            <a:r>
              <a:rPr lang="ru-RU" sz="5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— </a:t>
            </a:r>
            <a:endParaRPr lang="ru-RU" sz="5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5200" b="1" spc="-1" dirty="0" smtClean="0">
                <a:solidFill>
                  <a:srgbClr val="535353"/>
                </a:solidFill>
                <a:latin typeface="Arial"/>
                <a:ea typeface="Arial"/>
              </a:rPr>
              <a:t>KORRIGEERIDA</a:t>
            </a:r>
            <a:r>
              <a:rPr lang="ru-RU" sz="5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5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5200" b="1" spc="-1" dirty="0" smtClean="0">
                <a:solidFill>
                  <a:srgbClr val="535353"/>
                </a:solidFill>
                <a:latin typeface="Arial"/>
              </a:rPr>
              <a:t>ÜLEJÄÄK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 rot="5400000">
            <a:off x="17787600" y="860616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EFEFE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3"/>
          <p:cNvSpPr/>
          <p:nvPr/>
        </p:nvSpPr>
        <p:spPr>
          <a:xfrm rot="5400000">
            <a:off x="12023280" y="517608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EEEEE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4"/>
          <p:cNvSpPr/>
          <p:nvPr/>
        </p:nvSpPr>
        <p:spPr>
          <a:xfrm>
            <a:off x="12156480" y="5768640"/>
            <a:ext cx="3227760" cy="1675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et-EE" sz="2600" b="1" spc="-1" dirty="0" smtClean="0">
                <a:solidFill>
                  <a:srgbClr val="585858"/>
                </a:solidFill>
                <a:latin typeface="Arial"/>
                <a:ea typeface="Arial"/>
              </a:rPr>
              <a:t>vähendada</a:t>
            </a:r>
            <a:r>
              <a:rPr lang="ru-RU" sz="26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r>
              <a:rPr lang="et-EE" sz="26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soola ja suhkru tarbimist</a:t>
            </a:r>
            <a:r>
              <a:rPr lang="ru-RU" sz="26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endParaRPr lang="ru-RU" sz="2600" b="0" strike="noStrike" spc="-1" dirty="0">
              <a:latin typeface="Arial"/>
            </a:endParaRPr>
          </a:p>
        </p:txBody>
      </p:sp>
      <p:grpSp>
        <p:nvGrpSpPr>
          <p:cNvPr id="231" name="Group 5"/>
          <p:cNvGrpSpPr/>
          <p:nvPr/>
        </p:nvGrpSpPr>
        <p:grpSpPr>
          <a:xfrm>
            <a:off x="17877240" y="1881720"/>
            <a:ext cx="3227760" cy="3440520"/>
            <a:chOff x="17877240" y="1881720"/>
            <a:chExt cx="3227760" cy="3440520"/>
          </a:xfrm>
        </p:grpSpPr>
        <p:sp>
          <p:nvSpPr>
            <p:cNvPr id="232" name="CustomShape 6"/>
            <p:cNvSpPr/>
            <p:nvPr/>
          </p:nvSpPr>
          <p:spPr>
            <a:xfrm rot="5400000">
              <a:off x="17771040" y="2111400"/>
              <a:ext cx="3440520" cy="2980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lnTo>
                    <a:pt x="4678" y="0"/>
                  </a:lnTo>
                  <a:lnTo>
                    <a:pt x="16922" y="0"/>
                  </a:lnTo>
                  <a:lnTo>
                    <a:pt x="21600" y="10800"/>
                  </a:lnTo>
                  <a:lnTo>
                    <a:pt x="16922" y="21600"/>
                  </a:lnTo>
                  <a:lnTo>
                    <a:pt x="4678" y="21600"/>
                  </a:lnTo>
                  <a:close/>
                </a:path>
              </a:pathLst>
            </a:custGeom>
            <a:solidFill>
              <a:srgbClr val="EEEEEE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" name="CustomShape 7"/>
            <p:cNvSpPr/>
            <p:nvPr/>
          </p:nvSpPr>
          <p:spPr>
            <a:xfrm>
              <a:off x="17877240" y="2696400"/>
              <a:ext cx="3227760" cy="127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endParaRPr lang="ru-RU" sz="18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t-EE" sz="2600" b="1" spc="-1" dirty="0" smtClean="0">
                  <a:solidFill>
                    <a:srgbClr val="585858"/>
                  </a:solidFill>
                  <a:latin typeface="Arial"/>
                </a:rPr>
                <a:t>Mitte ülesüüa</a:t>
              </a:r>
              <a:endParaRPr lang="ru-RU" sz="2600" b="0" strike="noStrike" spc="-1" dirty="0">
                <a:latin typeface="Arial"/>
              </a:endParaRPr>
            </a:p>
          </p:txBody>
        </p:sp>
      </p:grpSp>
      <p:sp>
        <p:nvSpPr>
          <p:cNvPr id="234" name="CustomShape 8"/>
          <p:cNvSpPr/>
          <p:nvPr/>
        </p:nvSpPr>
        <p:spPr>
          <a:xfrm>
            <a:off x="17924040" y="9299520"/>
            <a:ext cx="3227760" cy="1279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et-EE" sz="2600" b="1" spc="-1" dirty="0" smtClean="0">
                <a:solidFill>
                  <a:srgbClr val="585858"/>
                </a:solidFill>
                <a:latin typeface="Arial"/>
                <a:ea typeface="Arial"/>
              </a:rPr>
              <a:t>Järgida toitumise reziimi</a:t>
            </a:r>
            <a:endParaRPr lang="ru-RU" sz="2600" b="0" strike="noStrike" spc="-1" dirty="0">
              <a:latin typeface="Arial"/>
            </a:endParaRPr>
          </a:p>
        </p:txBody>
      </p:sp>
      <p:grpSp>
        <p:nvGrpSpPr>
          <p:cNvPr id="235" name="Group 9"/>
          <p:cNvGrpSpPr/>
          <p:nvPr/>
        </p:nvGrpSpPr>
        <p:grpSpPr>
          <a:xfrm>
            <a:off x="14329800" y="8395200"/>
            <a:ext cx="3173040" cy="3440520"/>
            <a:chOff x="14329800" y="8395200"/>
            <a:chExt cx="3173040" cy="3440520"/>
          </a:xfrm>
        </p:grpSpPr>
        <p:sp>
          <p:nvSpPr>
            <p:cNvPr id="236" name="CustomShape 10"/>
            <p:cNvSpPr/>
            <p:nvPr/>
          </p:nvSpPr>
          <p:spPr>
            <a:xfrm rot="5400000">
              <a:off x="14099760" y="8625240"/>
              <a:ext cx="3440520" cy="2980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lnTo>
                    <a:pt x="4678" y="0"/>
                  </a:lnTo>
                  <a:lnTo>
                    <a:pt x="16922" y="0"/>
                  </a:lnTo>
                  <a:lnTo>
                    <a:pt x="21600" y="10800"/>
                  </a:lnTo>
                  <a:lnTo>
                    <a:pt x="16922" y="21600"/>
                  </a:lnTo>
                  <a:lnTo>
                    <a:pt x="4678" y="21600"/>
                  </a:lnTo>
                  <a:close/>
                </a:path>
              </a:pathLst>
            </a:custGeom>
            <a:solidFill>
              <a:srgbClr val="299E0E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7" name="CustomShape 11"/>
            <p:cNvSpPr/>
            <p:nvPr/>
          </p:nvSpPr>
          <p:spPr>
            <a:xfrm>
              <a:off x="14422680" y="8796960"/>
              <a:ext cx="3080160" cy="2935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et-EE" sz="2600" b="1" spc="-1" dirty="0" smtClean="0">
                  <a:solidFill>
                    <a:srgbClr val="FFFFFF"/>
                  </a:solidFill>
                  <a:latin typeface="Arial"/>
                </a:rPr>
                <a:t>korvata</a:t>
              </a:r>
              <a:endParaRPr lang="ru-RU" sz="26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t-EE" sz="2600" b="1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vitamiinide</a:t>
              </a:r>
              <a:r>
                <a:rPr lang="ru-RU" sz="26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 </a:t>
              </a:r>
              <a:endParaRPr lang="ru-RU" sz="26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t-EE" sz="2600" b="1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Mineraalide aminohappete</a:t>
              </a:r>
            </a:p>
            <a:p>
              <a:pPr algn="ctr">
                <a:lnSpc>
                  <a:spcPct val="100000"/>
                </a:lnSpc>
              </a:pPr>
              <a:r>
                <a:rPr lang="et-EE" sz="2600" b="1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puudujääk</a:t>
              </a:r>
              <a:r>
                <a:rPr lang="ru-RU" sz="26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,</a:t>
              </a:r>
              <a:endParaRPr lang="ru-RU" sz="26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ru-RU" sz="2600" b="0" strike="noStrike" spc="-1" dirty="0">
                <a:latin typeface="Arial"/>
              </a:endParaRPr>
            </a:p>
          </p:txBody>
        </p:sp>
      </p:grpSp>
      <p:sp>
        <p:nvSpPr>
          <p:cNvPr id="238" name="CustomShape 12"/>
          <p:cNvSpPr/>
          <p:nvPr/>
        </p:nvSpPr>
        <p:spPr>
          <a:xfrm rot="5400000">
            <a:off x="14116320" y="210960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9EDF4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13"/>
          <p:cNvSpPr/>
          <p:nvPr/>
        </p:nvSpPr>
        <p:spPr>
          <a:xfrm>
            <a:off x="14205960" y="2415240"/>
            <a:ext cx="3227760" cy="2071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600" b="1" spc="-1" dirty="0" smtClean="0">
                <a:solidFill>
                  <a:srgbClr val="FFFFFF"/>
                </a:solidFill>
                <a:latin typeface="Arial"/>
                <a:ea typeface="Arial"/>
              </a:rPr>
              <a:t>Rikastada</a:t>
            </a:r>
          </a:p>
          <a:p>
            <a:pPr algn="ctr">
              <a:lnSpc>
                <a:spcPct val="100000"/>
              </a:lnSpc>
            </a:pPr>
            <a:r>
              <a:rPr lang="et-EE" sz="2600" b="1" spc="-1" dirty="0" smtClean="0">
                <a:solidFill>
                  <a:srgbClr val="FFFFFF"/>
                </a:solidFill>
                <a:latin typeface="Arial"/>
                <a:ea typeface="Arial"/>
              </a:rPr>
              <a:t>soolestiku</a:t>
            </a:r>
            <a:r>
              <a:rPr lang="ru-RU" sz="2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t-EE" sz="2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mikrofloora</a:t>
            </a:r>
            <a:endParaRPr lang="ru-RU" sz="2600" b="0" strike="noStrike" spc="-1" dirty="0">
              <a:latin typeface="Arial"/>
            </a:endParaRPr>
          </a:p>
        </p:txBody>
      </p:sp>
      <p:sp>
        <p:nvSpPr>
          <p:cNvPr id="240" name="CustomShape 14"/>
          <p:cNvSpPr/>
          <p:nvPr/>
        </p:nvSpPr>
        <p:spPr>
          <a:xfrm>
            <a:off x="10287000" y="2803320"/>
            <a:ext cx="4042440" cy="1457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r">
              <a:lnSpc>
                <a:spcPct val="100000"/>
              </a:lnSpc>
            </a:pPr>
            <a:r>
              <a:rPr lang="et-EE" sz="3200" b="1" spc="-1" dirty="0" smtClean="0">
                <a:solidFill>
                  <a:srgbClr val="6DD510"/>
                </a:solidFill>
                <a:latin typeface="Arial"/>
                <a:ea typeface="Arial"/>
              </a:rPr>
              <a:t>probiootikumid</a:t>
            </a:r>
            <a:r>
              <a:rPr lang="ru-RU" sz="3200" b="1" strike="noStrike" spc="-1" dirty="0" smtClean="0">
                <a:solidFill>
                  <a:srgbClr val="6DD510"/>
                </a:solidFill>
                <a:latin typeface="Arial"/>
                <a:ea typeface="Arial"/>
              </a:rPr>
              <a:t>+</a:t>
            </a:r>
            <a:endParaRPr lang="ru-RU" sz="32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t-EE" sz="3200" b="1" spc="-1" dirty="0" smtClean="0">
                <a:solidFill>
                  <a:srgbClr val="6DD510"/>
                </a:solidFill>
                <a:latin typeface="Arial"/>
              </a:rPr>
              <a:t>kiudained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41" name="CustomShape 15"/>
          <p:cNvSpPr/>
          <p:nvPr/>
        </p:nvSpPr>
        <p:spPr>
          <a:xfrm rot="5400000">
            <a:off x="19844640" y="5176080"/>
            <a:ext cx="3440520" cy="29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10800"/>
                </a:moveTo>
                <a:lnTo>
                  <a:pt x="4678" y="0"/>
                </a:lnTo>
                <a:lnTo>
                  <a:pt x="16922" y="0"/>
                </a:lnTo>
                <a:lnTo>
                  <a:pt x="21600" y="10800"/>
                </a:lnTo>
                <a:lnTo>
                  <a:pt x="16922" y="21600"/>
                </a:lnTo>
                <a:lnTo>
                  <a:pt x="4678" y="21600"/>
                </a:lnTo>
                <a:close/>
              </a:path>
            </a:pathLst>
          </a:custGeom>
          <a:solidFill>
            <a:srgbClr val="0070C0">
              <a:alpha val="90000"/>
            </a:srgb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16"/>
          <p:cNvSpPr/>
          <p:nvPr/>
        </p:nvSpPr>
        <p:spPr>
          <a:xfrm>
            <a:off x="20496960" y="5742360"/>
            <a:ext cx="2229120" cy="1675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et-EE" sz="2600" b="1" spc="-1" dirty="0" smtClean="0">
                <a:solidFill>
                  <a:srgbClr val="FFFFFF"/>
                </a:solidFill>
                <a:latin typeface="Arial"/>
                <a:ea typeface="Arial"/>
              </a:rPr>
              <a:t>parandada</a:t>
            </a:r>
            <a:r>
              <a:rPr lang="ru-RU" sz="2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t-EE" sz="2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joogi-</a:t>
            </a:r>
            <a:r>
              <a:rPr lang="ru-RU" sz="2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t-EE" sz="2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reziim</a:t>
            </a:r>
            <a:endParaRPr lang="ru-RU" sz="2600" b="0" strike="noStrike" spc="-1" dirty="0">
              <a:latin typeface="Arial"/>
            </a:endParaRPr>
          </a:p>
        </p:txBody>
      </p:sp>
      <p:sp>
        <p:nvSpPr>
          <p:cNvPr id="243" name="CustomShape 17"/>
          <p:cNvSpPr/>
          <p:nvPr/>
        </p:nvSpPr>
        <p:spPr>
          <a:xfrm>
            <a:off x="21327840" y="3702240"/>
            <a:ext cx="3026160" cy="1461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3200" b="1" spc="-1" dirty="0" smtClean="0">
                <a:solidFill>
                  <a:srgbClr val="0070C0"/>
                </a:solidFill>
                <a:latin typeface="Arial"/>
                <a:ea typeface="Arial"/>
              </a:rPr>
              <a:t>vesi</a:t>
            </a:r>
            <a:r>
              <a:rPr lang="ru-RU" sz="3200" b="1" strike="noStrike" spc="-1" dirty="0" smtClean="0">
                <a:solidFill>
                  <a:srgbClr val="0070C0"/>
                </a:solidFill>
                <a:latin typeface="Arial"/>
                <a:ea typeface="Arial"/>
              </a:rPr>
              <a:t>+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3200" b="1" spc="-1" dirty="0" smtClean="0">
                <a:solidFill>
                  <a:srgbClr val="0070C0"/>
                </a:solidFill>
                <a:latin typeface="Arial"/>
              </a:rPr>
              <a:t>mineraalid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44" name="CustomShape 18"/>
          <p:cNvSpPr/>
          <p:nvPr/>
        </p:nvSpPr>
        <p:spPr>
          <a:xfrm>
            <a:off x="9781560" y="9071640"/>
            <a:ext cx="4547520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r">
              <a:lnSpc>
                <a:spcPct val="100000"/>
              </a:lnSpc>
            </a:pPr>
            <a:r>
              <a:rPr lang="et-EE" sz="3200" b="1" spc="-1" dirty="0" smtClean="0">
                <a:solidFill>
                  <a:srgbClr val="299E0E"/>
                </a:solidFill>
                <a:latin typeface="Arial"/>
                <a:ea typeface="Arial"/>
              </a:rPr>
              <a:t>vitamiinid</a:t>
            </a:r>
            <a:r>
              <a:rPr lang="ru-RU" sz="32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ru-RU" sz="32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+ </a:t>
            </a:r>
            <a:r>
              <a:rPr lang="et-EE" sz="3200" b="1" spc="-1" dirty="0" smtClean="0">
                <a:solidFill>
                  <a:srgbClr val="299E0E"/>
                </a:solidFill>
                <a:latin typeface="Arial"/>
                <a:ea typeface="Arial"/>
              </a:rPr>
              <a:t>mineraalid</a:t>
            </a:r>
            <a:r>
              <a:rPr lang="ru-RU" sz="32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ru-RU" sz="32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+ </a:t>
            </a:r>
            <a:r>
              <a:rPr lang="et-EE" sz="3200" b="1" spc="-1" dirty="0" smtClean="0">
                <a:solidFill>
                  <a:srgbClr val="299E0E"/>
                </a:solidFill>
                <a:latin typeface="Arial"/>
                <a:ea typeface="Arial"/>
              </a:rPr>
              <a:t>aminohapped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46" name="CustomShape 1"/>
          <p:cNvSpPr/>
          <p:nvPr/>
        </p:nvSpPr>
        <p:spPr>
          <a:xfrm>
            <a:off x="804600" y="425160"/>
            <a:ext cx="12759000" cy="7271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FFFFFF"/>
                </a:solidFill>
                <a:latin typeface="Arial"/>
                <a:ea typeface="Arial"/>
              </a:rPr>
              <a:t>TOIDUSEDELI RIKASTAMINE</a:t>
            </a:r>
            <a:r>
              <a:rPr lang="ru-RU" sz="6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t-EE" sz="6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VÄÄRTUSLIKKE NUTRIENTIDEGA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804600" y="3716280"/>
            <a:ext cx="9745920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Nutripack — </a:t>
            </a:r>
            <a:r>
              <a:rPr lang="et-EE" sz="4800" b="1" spc="-1" dirty="0" smtClean="0">
                <a:solidFill>
                  <a:srgbClr val="FFFFFF"/>
                </a:solidFill>
                <a:latin typeface="Arial"/>
                <a:ea typeface="Arial"/>
              </a:rPr>
              <a:t>nutriendid</a:t>
            </a:r>
            <a:r>
              <a:rPr lang="ru-RU" sz="4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, </a:t>
            </a:r>
            <a:r>
              <a:rPr lang="et-EE" sz="4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mis kingitud</a:t>
            </a:r>
            <a:r>
              <a:rPr lang="ru-RU" sz="4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t-EE" sz="4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looduse poolt</a:t>
            </a:r>
            <a:endParaRPr lang="ru-RU" sz="4800" b="0" strike="noStrike" spc="-1" dirty="0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422280" y="5980680"/>
            <a:ext cx="10510920" cy="5607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73080" indent="-833040">
              <a:lnSpc>
                <a:spcPct val="100000"/>
              </a:lnSpc>
              <a:buClr>
                <a:srgbClr val="FFFFFF"/>
              </a:buClr>
              <a:buFont typeface="Montserrat Regular"/>
              <a:buChar char="●"/>
            </a:pPr>
            <a:r>
              <a:rPr lang="et-EE" sz="4200" spc="-1" dirty="0" smtClean="0">
                <a:solidFill>
                  <a:srgbClr val="FFFFFF"/>
                </a:solidFill>
                <a:latin typeface="Arial"/>
                <a:ea typeface="Arial"/>
              </a:rPr>
              <a:t>puudujäävate nutrientide</a:t>
            </a:r>
          </a:p>
          <a:p>
            <a:pPr marL="973080" indent="-833040">
              <a:lnSpc>
                <a:spcPct val="100000"/>
              </a:lnSpc>
              <a:buClr>
                <a:srgbClr val="FFFFFF"/>
              </a:buClr>
              <a:buFont typeface="Montserrat Regular"/>
              <a:buChar char="●"/>
            </a:pPr>
            <a:r>
              <a:rPr lang="et-EE" sz="4200" b="0" strike="noStrike" spc="-1" dirty="0" smtClean="0">
                <a:solidFill>
                  <a:srgbClr val="FFFFFF"/>
                </a:solidFill>
                <a:latin typeface="Arial"/>
              </a:rPr>
              <a:t>allikas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 dirty="0">
              <a:latin typeface="Arial"/>
            </a:endParaRPr>
          </a:p>
          <a:p>
            <a:pPr marL="973080" indent="-833040">
              <a:lnSpc>
                <a:spcPct val="100000"/>
              </a:lnSpc>
              <a:buClr>
                <a:srgbClr val="FFFFFF"/>
              </a:buClr>
              <a:buFont typeface="Montserrat Regular"/>
              <a:buChar char="●"/>
            </a:pPr>
            <a:r>
              <a:rPr lang="et-EE" sz="4200" b="0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Kogu organismi</a:t>
            </a:r>
            <a:r>
              <a:rPr lang="et-EE" sz="4200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t-EE" sz="4200" spc="-1" dirty="0" smtClean="0">
                <a:solidFill>
                  <a:srgbClr val="FFFFFF"/>
                </a:solidFill>
                <a:latin typeface="Arial"/>
                <a:ea typeface="Arial"/>
              </a:rPr>
              <a:t>kompleksne toetamine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 dirty="0">
              <a:latin typeface="Arial"/>
            </a:endParaRPr>
          </a:p>
          <a:p>
            <a:pPr marL="973080" indent="-833040">
              <a:lnSpc>
                <a:spcPct val="100000"/>
              </a:lnSpc>
              <a:buClr>
                <a:srgbClr val="FFFFFF"/>
              </a:buClr>
              <a:buFont typeface="Montserrat Regular"/>
              <a:buChar char="●"/>
            </a:pPr>
            <a:r>
              <a:rPr lang="et-EE" sz="4200" spc="-1" dirty="0" smtClean="0">
                <a:solidFill>
                  <a:srgbClr val="FFFFFF"/>
                </a:solidFill>
                <a:latin typeface="Arial"/>
                <a:ea typeface="Arial"/>
              </a:rPr>
              <a:t>Tark lähenemine</a:t>
            </a:r>
            <a:r>
              <a:rPr lang="ru-RU" sz="4200" b="0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 </a:t>
            </a:r>
            <a:r>
              <a:rPr lang="et-EE" sz="4200" b="0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õigele toitumisele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4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3.png"/>
          <p:cNvPicPr/>
          <p:nvPr/>
        </p:nvPicPr>
        <p:blipFill>
          <a:blip r:embed="rId2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3911400" y="9563760"/>
            <a:ext cx="454212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30 </a:t>
            </a:r>
            <a:r>
              <a:rPr lang="et-EE" sz="4200" b="1" spc="-1" dirty="0" smtClean="0">
                <a:solidFill>
                  <a:srgbClr val="535353"/>
                </a:solidFill>
                <a:latin typeface="Arial"/>
                <a:ea typeface="Arial"/>
              </a:rPr>
              <a:t>päeva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3911400" y="4575960"/>
            <a:ext cx="7999560" cy="3687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4200" b="1" strike="noStrike" spc="-1" dirty="0">
                <a:solidFill>
                  <a:srgbClr val="309C1F"/>
                </a:solidFill>
                <a:latin typeface="Arial"/>
                <a:ea typeface="Arial"/>
              </a:rPr>
              <a:t>6 </a:t>
            </a:r>
            <a:r>
              <a:rPr lang="et-EE" sz="4200" b="1" spc="-1" dirty="0" smtClean="0">
                <a:solidFill>
                  <a:srgbClr val="309C1F"/>
                </a:solidFill>
                <a:latin typeface="Arial"/>
                <a:ea typeface="Arial"/>
              </a:rPr>
              <a:t>toodet</a:t>
            </a:r>
            <a:r>
              <a:rPr lang="ru-RU" sz="4200" b="1" strike="noStrike" spc="-1" dirty="0" smtClean="0">
                <a:solidFill>
                  <a:srgbClr val="309C1F"/>
                </a:solidFill>
                <a:latin typeface="Arial"/>
                <a:ea typeface="Arial"/>
              </a:rPr>
              <a:t>: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Coral Alfalfa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et-EE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Premium Spirulina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et-EE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Coral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535353"/>
                </a:solidFill>
                <a:latin typeface="Arial"/>
                <a:ea typeface="Arial"/>
              </a:rPr>
              <a:t>Lecithin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et-EE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Omega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4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3/60, 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4200" b="1" spc="-1" dirty="0">
                <a:solidFill>
                  <a:srgbClr val="535353"/>
                </a:solidFill>
                <a:latin typeface="Arial"/>
                <a:ea typeface="Arial"/>
              </a:rPr>
              <a:t>B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-</a:t>
            </a:r>
            <a:r>
              <a:rPr lang="et-EE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Kurunga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et-EE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Coral-Mine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15822360" y="4563360"/>
            <a:ext cx="7952040" cy="3687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309C1F"/>
                </a:solidFill>
                <a:latin typeface="Arial"/>
                <a:ea typeface="Arial"/>
              </a:rPr>
              <a:t>Looduslikud</a:t>
            </a:r>
            <a:r>
              <a:rPr lang="ru-RU" sz="4200" b="1" strike="noStrike" spc="-1" dirty="0" smtClean="0">
                <a:solidFill>
                  <a:srgbClr val="309C1F"/>
                </a:solidFill>
                <a:latin typeface="Arial"/>
                <a:ea typeface="Arial"/>
              </a:rPr>
              <a:t>: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fütonutriendid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et-EE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fosfolipiidid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et-EE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PKRH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omega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-3</a:t>
            </a:r>
            <a:r>
              <a:rPr lang="ru-RU" sz="4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et-EE" sz="4200" b="1" spc="-1" dirty="0" smtClean="0">
                <a:solidFill>
                  <a:srgbClr val="535353"/>
                </a:solidFill>
                <a:latin typeface="Arial"/>
                <a:ea typeface="Arial"/>
              </a:rPr>
              <a:t>probiootikumid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et-EE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mineraalid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15854040" y="9258840"/>
            <a:ext cx="5806800" cy="1767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535353"/>
                </a:solidFill>
                <a:latin typeface="Arial"/>
                <a:ea typeface="Arial"/>
              </a:rPr>
              <a:t>Selge skeem</a:t>
            </a:r>
            <a:r>
              <a:rPr lang="ru-RU" sz="42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535353"/>
                </a:solidFill>
                <a:latin typeface="Arial"/>
              </a:rPr>
              <a:t>manustamiseks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1288800" y="1248840"/>
            <a:ext cx="2214360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NUTRIPACK</a:t>
            </a:r>
            <a:r>
              <a:rPr lang="ru-RU" sz="6400" b="1" strike="noStrike" spc="-1" dirty="0">
                <a:solidFill>
                  <a:srgbClr val="585858"/>
                </a:solidFill>
                <a:latin typeface="Arial"/>
                <a:ea typeface="Arial"/>
              </a:rPr>
              <a:t>: </a:t>
            </a:r>
            <a:r>
              <a:rPr lang="et-EE" sz="6400" b="1" spc="-1" dirty="0" smtClean="0">
                <a:solidFill>
                  <a:srgbClr val="585858"/>
                </a:solidFill>
                <a:latin typeface="Arial"/>
                <a:ea typeface="Arial"/>
              </a:rPr>
              <a:t>NUTRIENTIDE KASULIKKUS</a:t>
            </a:r>
            <a:r>
              <a:rPr lang="ru-RU" sz="64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585858"/>
                </a:solidFill>
                <a:latin typeface="Arial"/>
              </a:rPr>
              <a:t>ÜHES KARBIS</a:t>
            </a:r>
            <a:endParaRPr lang="ru-RU" sz="6400" b="0" strike="noStrike" spc="-1" dirty="0">
              <a:latin typeface="Arial"/>
            </a:endParaRPr>
          </a:p>
        </p:txBody>
      </p:sp>
      <p:pic>
        <p:nvPicPr>
          <p:cNvPr id="255" name="image35.png"/>
          <p:cNvPicPr/>
          <p:nvPr/>
        </p:nvPicPr>
        <p:blipFill>
          <a:blip r:embed="rId3" cstate="print"/>
          <a:stretch/>
        </p:blipFill>
        <p:spPr>
          <a:xfrm>
            <a:off x="13269960" y="4770000"/>
            <a:ext cx="2298240" cy="2094840"/>
          </a:xfrm>
          <a:prstGeom prst="rect">
            <a:avLst/>
          </a:prstGeom>
          <a:ln w="12600">
            <a:noFill/>
          </a:ln>
        </p:spPr>
      </p:pic>
      <p:pic>
        <p:nvPicPr>
          <p:cNvPr id="256" name="image36.png"/>
          <p:cNvPicPr/>
          <p:nvPr/>
        </p:nvPicPr>
        <p:blipFill>
          <a:blip r:embed="rId4" cstate="print"/>
          <a:stretch/>
        </p:blipFill>
        <p:spPr>
          <a:xfrm>
            <a:off x="1427040" y="4663440"/>
            <a:ext cx="2139480" cy="2094840"/>
          </a:xfrm>
          <a:prstGeom prst="rect">
            <a:avLst/>
          </a:prstGeom>
          <a:ln w="12600">
            <a:noFill/>
          </a:ln>
        </p:spPr>
      </p:pic>
      <p:pic>
        <p:nvPicPr>
          <p:cNvPr id="257" name="image37.png"/>
          <p:cNvPicPr/>
          <p:nvPr/>
        </p:nvPicPr>
        <p:blipFill>
          <a:blip r:embed="rId5" cstate="print"/>
          <a:stretch/>
        </p:blipFill>
        <p:spPr>
          <a:xfrm>
            <a:off x="1427040" y="9430560"/>
            <a:ext cx="2139480" cy="2054160"/>
          </a:xfrm>
          <a:prstGeom prst="rect">
            <a:avLst/>
          </a:prstGeom>
          <a:ln w="12600">
            <a:noFill/>
          </a:ln>
        </p:spPr>
      </p:pic>
      <p:pic>
        <p:nvPicPr>
          <p:cNvPr id="258" name="image38.png"/>
          <p:cNvPicPr/>
          <p:nvPr/>
        </p:nvPicPr>
        <p:blipFill>
          <a:blip r:embed="rId6" cstate="print"/>
          <a:stretch/>
        </p:blipFill>
        <p:spPr>
          <a:xfrm>
            <a:off x="13413960" y="9255600"/>
            <a:ext cx="2010600" cy="20541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5.png"/>
          <p:cNvPicPr/>
          <p:nvPr/>
        </p:nvPicPr>
        <p:blipFill>
          <a:blip r:embed="rId2" cstate="print"/>
          <a:stretch/>
        </p:blipFill>
        <p:spPr>
          <a:xfrm>
            <a:off x="4320" y="3600"/>
            <a:ext cx="24383520" cy="13708440"/>
          </a:xfrm>
          <a:prstGeom prst="rect">
            <a:avLst/>
          </a:prstGeom>
          <a:ln w="12600">
            <a:noFill/>
          </a:ln>
        </p:spPr>
      </p:pic>
      <p:grpSp>
        <p:nvGrpSpPr>
          <p:cNvPr id="260" name="Group 1"/>
          <p:cNvGrpSpPr/>
          <p:nvPr/>
        </p:nvGrpSpPr>
        <p:grpSpPr>
          <a:xfrm>
            <a:off x="4661640" y="4429440"/>
            <a:ext cx="5803200" cy="3099240"/>
            <a:chOff x="4661640" y="4429440"/>
            <a:chExt cx="5803200" cy="3099240"/>
          </a:xfrm>
        </p:grpSpPr>
        <p:sp>
          <p:nvSpPr>
            <p:cNvPr id="261" name="CustomShape 2"/>
            <p:cNvSpPr/>
            <p:nvPr/>
          </p:nvSpPr>
          <p:spPr>
            <a:xfrm>
              <a:off x="4661640" y="5121360"/>
              <a:ext cx="5803200" cy="2407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vitamiinide</a:t>
              </a:r>
              <a:r>
                <a:rPr lang="ru-RU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 </a:t>
              </a:r>
              <a:r>
                <a:rPr lang="et-EE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puudujäägi</a:t>
              </a:r>
              <a:r>
                <a:rPr lang="ru-RU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 </a:t>
              </a:r>
              <a:r>
                <a:rPr lang="et-EE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korvamine</a:t>
              </a:r>
              <a:endParaRPr lang="ru-RU" sz="4200" b="0" strike="noStrike" spc="-1" dirty="0">
                <a:latin typeface="Arial"/>
              </a:endParaRPr>
            </a:p>
          </p:txBody>
        </p:sp>
        <p:sp>
          <p:nvSpPr>
            <p:cNvPr id="262" name="CustomShape 3"/>
            <p:cNvSpPr/>
            <p:nvPr/>
          </p:nvSpPr>
          <p:spPr>
            <a:xfrm>
              <a:off x="4667760" y="4429440"/>
              <a:ext cx="5441400" cy="112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309C1F"/>
                  </a:solidFill>
                  <a:latin typeface="Arial"/>
                </a:rPr>
                <a:t>FÜTONUTRIENDID</a:t>
              </a:r>
              <a:endParaRPr lang="ru-RU" sz="4200" b="0" strike="noStrike" spc="-1" dirty="0">
                <a:latin typeface="Arial"/>
              </a:endParaRPr>
            </a:p>
          </p:txBody>
        </p:sp>
      </p:grpSp>
      <p:grpSp>
        <p:nvGrpSpPr>
          <p:cNvPr id="263" name="Group 4"/>
          <p:cNvGrpSpPr/>
          <p:nvPr/>
        </p:nvGrpSpPr>
        <p:grpSpPr>
          <a:xfrm>
            <a:off x="4676040" y="8637120"/>
            <a:ext cx="6019560" cy="3122280"/>
            <a:chOff x="4676040" y="8637120"/>
            <a:chExt cx="6019560" cy="3122280"/>
          </a:xfrm>
        </p:grpSpPr>
        <p:sp>
          <p:nvSpPr>
            <p:cNvPr id="264" name="CustomShape 5"/>
            <p:cNvSpPr/>
            <p:nvPr/>
          </p:nvSpPr>
          <p:spPr>
            <a:xfrm>
              <a:off x="4676040" y="9352080"/>
              <a:ext cx="4944960" cy="2407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Vee-soola</a:t>
              </a:r>
              <a:r>
                <a:rPr lang="ru-RU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  </a:t>
              </a:r>
              <a:r>
                <a:rPr lang="et-EE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tasakaalu</a:t>
              </a:r>
            </a:p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585858"/>
                  </a:solidFill>
                  <a:latin typeface="Arial"/>
                </a:rPr>
                <a:t>hoidmine</a:t>
              </a:r>
              <a:endParaRPr lang="ru-RU" sz="4200" b="0" strike="noStrike" spc="-1" dirty="0">
                <a:latin typeface="Arial"/>
              </a:endParaRPr>
            </a:p>
          </p:txBody>
        </p:sp>
        <p:sp>
          <p:nvSpPr>
            <p:cNvPr id="265" name="CustomShape 6"/>
            <p:cNvSpPr/>
            <p:nvPr/>
          </p:nvSpPr>
          <p:spPr>
            <a:xfrm>
              <a:off x="4677840" y="8637120"/>
              <a:ext cx="6017760" cy="1127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309C1F"/>
                  </a:solidFill>
                  <a:latin typeface="Arial"/>
                </a:rPr>
                <a:t>MINERAALID</a:t>
              </a:r>
              <a:endParaRPr lang="ru-RU" sz="4200" b="0" strike="noStrike" spc="-1" dirty="0">
                <a:latin typeface="Arial"/>
              </a:endParaRPr>
            </a:p>
          </p:txBody>
        </p:sp>
      </p:grpSp>
      <p:grpSp>
        <p:nvGrpSpPr>
          <p:cNvPr id="266" name="Group 7"/>
          <p:cNvGrpSpPr/>
          <p:nvPr/>
        </p:nvGrpSpPr>
        <p:grpSpPr>
          <a:xfrm>
            <a:off x="14607720" y="4420440"/>
            <a:ext cx="5897880" cy="3729960"/>
            <a:chOff x="14607720" y="4420440"/>
            <a:chExt cx="5897880" cy="3729960"/>
          </a:xfrm>
        </p:grpSpPr>
        <p:sp>
          <p:nvSpPr>
            <p:cNvPr id="267" name="CustomShape 8"/>
            <p:cNvSpPr/>
            <p:nvPr/>
          </p:nvSpPr>
          <p:spPr>
            <a:xfrm>
              <a:off x="14616720" y="5743080"/>
              <a:ext cx="5441400" cy="2407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Soolestiku mikrofloora</a:t>
              </a:r>
              <a:r>
                <a:rPr lang="ru-RU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 </a:t>
              </a:r>
              <a:r>
                <a:rPr lang="et-EE" sz="4200" b="1" strike="noStrike" spc="-1" dirty="0" smtClean="0">
                  <a:solidFill>
                    <a:srgbClr val="585858"/>
                  </a:solidFill>
                  <a:latin typeface="Arial"/>
                  <a:ea typeface="Arial"/>
                </a:rPr>
                <a:t>taastamine</a:t>
              </a:r>
              <a:endParaRPr lang="ru-RU" sz="4200" b="0" strike="noStrike" spc="-1" dirty="0">
                <a:latin typeface="Arial"/>
              </a:endParaRPr>
            </a:p>
          </p:txBody>
        </p:sp>
        <p:sp>
          <p:nvSpPr>
            <p:cNvPr id="268" name="CustomShape 9"/>
            <p:cNvSpPr/>
            <p:nvPr/>
          </p:nvSpPr>
          <p:spPr>
            <a:xfrm>
              <a:off x="14607720" y="4420440"/>
              <a:ext cx="5897880" cy="1767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309C1F"/>
                  </a:solidFill>
                  <a:latin typeface="Arial"/>
                  <a:ea typeface="Arial"/>
                </a:rPr>
                <a:t>PROBIOOTIKUMID</a:t>
              </a:r>
              <a:r>
                <a:rPr lang="ru-RU" sz="4200" b="1" strike="noStrike" spc="-1" dirty="0" smtClean="0">
                  <a:solidFill>
                    <a:srgbClr val="309C1F"/>
                  </a:solidFill>
                  <a:latin typeface="Arial"/>
                  <a:ea typeface="Arial"/>
                </a:rPr>
                <a:t> </a:t>
              </a:r>
              <a:endParaRPr lang="ru-RU" sz="42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309C1F"/>
                  </a:solidFill>
                  <a:latin typeface="Arial"/>
                </a:rPr>
                <a:t>JA KIUDAINED</a:t>
              </a:r>
              <a:endParaRPr lang="ru-RU" sz="4200" b="0" strike="noStrike" spc="-1" dirty="0">
                <a:latin typeface="Arial"/>
              </a:endParaRPr>
            </a:p>
          </p:txBody>
        </p:sp>
      </p:grpSp>
      <p:grpSp>
        <p:nvGrpSpPr>
          <p:cNvPr id="269" name="Group 10"/>
          <p:cNvGrpSpPr/>
          <p:nvPr/>
        </p:nvGrpSpPr>
        <p:grpSpPr>
          <a:xfrm>
            <a:off x="14593680" y="8638920"/>
            <a:ext cx="7898760" cy="3091320"/>
            <a:chOff x="14593680" y="8638920"/>
            <a:chExt cx="7898760" cy="3091320"/>
          </a:xfrm>
        </p:grpSpPr>
        <p:sp>
          <p:nvSpPr>
            <p:cNvPr id="270" name="CustomShape 11"/>
            <p:cNvSpPr/>
            <p:nvPr/>
          </p:nvSpPr>
          <p:spPr>
            <a:xfrm>
              <a:off x="14601240" y="9963000"/>
              <a:ext cx="7891200" cy="1767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585858"/>
                  </a:solidFill>
                  <a:latin typeface="Arial"/>
                </a:rPr>
                <a:t>Organismi kaitsevõime</a:t>
              </a:r>
              <a:endParaRPr lang="ru-RU" sz="42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585858"/>
                  </a:solidFill>
                  <a:latin typeface="Arial"/>
                </a:rPr>
                <a:t>tugevdamiseks</a:t>
              </a:r>
              <a:endParaRPr lang="ru-RU" sz="4200" b="0" strike="noStrike" spc="-1" dirty="0">
                <a:latin typeface="Arial"/>
              </a:endParaRPr>
            </a:p>
          </p:txBody>
        </p:sp>
        <p:sp>
          <p:nvSpPr>
            <p:cNvPr id="271" name="CustomShape 12"/>
            <p:cNvSpPr/>
            <p:nvPr/>
          </p:nvSpPr>
          <p:spPr>
            <a:xfrm>
              <a:off x="14593680" y="8638920"/>
              <a:ext cx="5747760" cy="1767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309C1F"/>
                  </a:solidFill>
                  <a:latin typeface="Arial"/>
                </a:rPr>
                <a:t>FOSFOLIPIIDID</a:t>
              </a:r>
              <a:endParaRPr lang="ru-RU" sz="42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t-EE" sz="4200" b="1" spc="-1" dirty="0" smtClean="0">
                  <a:solidFill>
                    <a:srgbClr val="309C1F"/>
                  </a:solidFill>
                  <a:latin typeface="Arial"/>
                </a:rPr>
                <a:t>JA PKRH</a:t>
              </a:r>
              <a:endParaRPr lang="ru-RU" sz="4200" b="0" strike="noStrike" spc="-1" dirty="0">
                <a:latin typeface="Arial"/>
              </a:endParaRPr>
            </a:p>
          </p:txBody>
        </p:sp>
      </p:grpSp>
      <p:sp>
        <p:nvSpPr>
          <p:cNvPr id="272" name="CustomShape 13"/>
          <p:cNvSpPr/>
          <p:nvPr/>
        </p:nvSpPr>
        <p:spPr>
          <a:xfrm>
            <a:off x="1276920" y="1288440"/>
            <a:ext cx="1796940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64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NUTRIPACK </a:t>
            </a:r>
            <a:r>
              <a:rPr lang="ru-RU" sz="6400" b="1" strike="noStrike" spc="-1" dirty="0">
                <a:solidFill>
                  <a:srgbClr val="585858"/>
                </a:solidFill>
                <a:latin typeface="Arial"/>
                <a:ea typeface="Arial"/>
              </a:rPr>
              <a:t>— </a:t>
            </a:r>
            <a:r>
              <a:rPr lang="et-EE" sz="6400" b="1" spc="-1" dirty="0" smtClean="0">
                <a:solidFill>
                  <a:srgbClr val="585858"/>
                </a:solidFill>
                <a:latin typeface="Arial"/>
                <a:ea typeface="Arial"/>
              </a:rPr>
              <a:t>KOMPONENTIDE</a:t>
            </a:r>
            <a:r>
              <a:rPr lang="ru-RU" sz="64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r>
              <a:rPr lang="et-EE" sz="64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KOOSMÕJU</a:t>
            </a:r>
            <a:endParaRPr lang="ru-RU" sz="6400" b="0" strike="noStrike" spc="-1" dirty="0">
              <a:latin typeface="Arial"/>
            </a:endParaRPr>
          </a:p>
        </p:txBody>
      </p:sp>
      <p:pic>
        <p:nvPicPr>
          <p:cNvPr id="273" name="image39.png"/>
          <p:cNvPicPr/>
          <p:nvPr/>
        </p:nvPicPr>
        <p:blipFill>
          <a:blip r:embed="rId3" cstate="print"/>
          <a:stretch/>
        </p:blipFill>
        <p:spPr>
          <a:xfrm>
            <a:off x="12632040" y="8833680"/>
            <a:ext cx="1698120" cy="1904760"/>
          </a:xfrm>
          <a:prstGeom prst="rect">
            <a:avLst/>
          </a:prstGeom>
          <a:ln w="12600">
            <a:noFill/>
          </a:ln>
        </p:spPr>
      </p:pic>
      <p:pic>
        <p:nvPicPr>
          <p:cNvPr id="274" name="image40.png"/>
          <p:cNvPicPr/>
          <p:nvPr/>
        </p:nvPicPr>
        <p:blipFill>
          <a:blip r:embed="rId4" cstate="print"/>
          <a:stretch/>
        </p:blipFill>
        <p:spPr>
          <a:xfrm>
            <a:off x="12749400" y="4465080"/>
            <a:ext cx="1463400" cy="1904760"/>
          </a:xfrm>
          <a:prstGeom prst="rect">
            <a:avLst/>
          </a:prstGeom>
          <a:ln w="12600">
            <a:noFill/>
          </a:ln>
        </p:spPr>
      </p:pic>
      <p:pic>
        <p:nvPicPr>
          <p:cNvPr id="275" name="image41.png"/>
          <p:cNvPicPr/>
          <p:nvPr/>
        </p:nvPicPr>
        <p:blipFill>
          <a:blip r:embed="rId5" cstate="print"/>
          <a:stretch/>
        </p:blipFill>
        <p:spPr>
          <a:xfrm>
            <a:off x="2833920" y="8757720"/>
            <a:ext cx="1396800" cy="2055960"/>
          </a:xfrm>
          <a:prstGeom prst="rect">
            <a:avLst/>
          </a:prstGeom>
          <a:ln w="12600">
            <a:noFill/>
          </a:ln>
        </p:spPr>
      </p:pic>
      <p:pic>
        <p:nvPicPr>
          <p:cNvPr id="276" name="image42.png"/>
          <p:cNvPicPr/>
          <p:nvPr/>
        </p:nvPicPr>
        <p:blipFill>
          <a:blip r:embed="rId6" cstate="print"/>
          <a:stretch/>
        </p:blipFill>
        <p:spPr>
          <a:xfrm>
            <a:off x="2580120" y="4487400"/>
            <a:ext cx="1904760" cy="18597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2"/>
          <p:cNvSpPr/>
          <p:nvPr/>
        </p:nvSpPr>
        <p:spPr>
          <a:xfrm>
            <a:off x="827640" y="608400"/>
            <a:ext cx="11364120" cy="2863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5200" b="1" spc="-1" dirty="0" smtClean="0">
                <a:solidFill>
                  <a:srgbClr val="299E0E"/>
                </a:solidFill>
                <a:latin typeface="Arial"/>
                <a:ea typeface="Arial"/>
              </a:rPr>
              <a:t>CORAL ALFALFA</a:t>
            </a:r>
            <a:r>
              <a:rPr lang="ru-RU" sz="52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ru-RU" sz="52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— </a:t>
            </a:r>
            <a:r>
              <a:rPr lang="et-EE" sz="5200" b="1" spc="-1" dirty="0" smtClean="0">
                <a:solidFill>
                  <a:srgbClr val="299E0E"/>
                </a:solidFill>
                <a:latin typeface="Arial"/>
                <a:ea typeface="Arial"/>
              </a:rPr>
              <a:t>KIUDAINETE,</a:t>
            </a:r>
            <a:r>
              <a:rPr lang="ru-RU" sz="52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et-EE" sz="52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VITAMIINIDE JA MINERAALIDE</a:t>
            </a:r>
            <a:r>
              <a:rPr lang="et-EE" sz="5200" b="1" spc="-1" dirty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et-EE" sz="5200" b="1" spc="-1" dirty="0" smtClean="0">
                <a:solidFill>
                  <a:srgbClr val="299E0E"/>
                </a:solidFill>
                <a:latin typeface="Arial"/>
                <a:ea typeface="Arial"/>
              </a:rPr>
              <a:t>ALLIKAS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79" name="CustomShape 3"/>
          <p:cNvSpPr/>
          <p:nvPr/>
        </p:nvSpPr>
        <p:spPr>
          <a:xfrm>
            <a:off x="776520" y="4431600"/>
            <a:ext cx="10222200" cy="5425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Koostises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A, E, K, D, B1, B2,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B12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vitamiinid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,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kõik asendamatud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aminohapped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Kontrollib veresuhkru taset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     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 </a:t>
            </a: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ja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«</a:t>
            </a: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halva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»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kolesterooli taset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veres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</a:rPr>
              <a:t>Parandab ainevahetust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</a:rPr>
              <a:t>Suurendab töövõimet</a:t>
            </a:r>
            <a:endParaRPr lang="ru-RU" sz="3600" b="0" strike="noStrike" spc="-1" dirty="0">
              <a:latin typeface="Arial"/>
            </a:endParaRPr>
          </a:p>
        </p:txBody>
      </p:sp>
      <p:pic>
        <p:nvPicPr>
          <p:cNvPr id="280" name="image43.png"/>
          <p:cNvPicPr/>
          <p:nvPr/>
        </p:nvPicPr>
        <p:blipFill>
          <a:blip r:embed="rId3" cstate="print"/>
          <a:stretch/>
        </p:blipFill>
        <p:spPr>
          <a:xfrm>
            <a:off x="15618240" y="3018960"/>
            <a:ext cx="5913720" cy="76773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2" name="image44.png"/>
          <p:cNvPicPr/>
          <p:nvPr/>
        </p:nvPicPr>
        <p:blipFill>
          <a:blip r:embed="rId3" cstate="print"/>
          <a:stretch/>
        </p:blipFill>
        <p:spPr>
          <a:xfrm>
            <a:off x="16581960" y="3142440"/>
            <a:ext cx="3985920" cy="7404840"/>
          </a:xfrm>
          <a:prstGeom prst="rect">
            <a:avLst/>
          </a:prstGeom>
          <a:ln w="12600"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712800" y="4759200"/>
            <a:ext cx="10698120" cy="5425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Kergesti seeditava taimse valgu, haruldase antioksüdandi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fükotsianiini ja klorofülli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      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 </a:t>
            </a: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allikas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.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Aitab kaasa organismi küllastumist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endParaRPr lang="et-EE" sz="3600" b="0" strike="noStrike" spc="-1" dirty="0" smtClean="0">
              <a:solidFill>
                <a:srgbClr val="585858"/>
              </a:solidFill>
              <a:latin typeface="Montserrat Bold"/>
              <a:ea typeface="Montserrat Bold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hapnikuga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.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</a:rPr>
              <a:t>Tugevdab rakumemraane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796680" y="577440"/>
            <a:ext cx="11024280" cy="3655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5200" b="1" spc="-1" dirty="0" smtClean="0">
                <a:solidFill>
                  <a:srgbClr val="299E0E"/>
                </a:solidFill>
                <a:latin typeface="Arial"/>
                <a:ea typeface="Arial"/>
              </a:rPr>
              <a:t>PREMIUM SPIRULINA</a:t>
            </a:r>
            <a:r>
              <a:rPr lang="ru-RU" sz="52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ru-RU" sz="52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— </a:t>
            </a:r>
            <a:r>
              <a:rPr lang="et-EE" sz="5200" b="1" spc="-1" dirty="0" smtClean="0">
                <a:solidFill>
                  <a:srgbClr val="299E0E"/>
                </a:solidFill>
                <a:latin typeface="Arial"/>
                <a:ea typeface="Arial"/>
              </a:rPr>
              <a:t>HARULDASE ANTIOKSÜDANDI</a:t>
            </a:r>
            <a:r>
              <a:rPr lang="ru-RU" sz="52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et-EE" sz="52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JA TAIMSE VALGU</a:t>
            </a:r>
            <a:r>
              <a:rPr lang="ru-RU" sz="52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et-EE" sz="52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ALLIKAS</a:t>
            </a:r>
            <a:endParaRPr lang="ru-RU" sz="5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6" name="image45.png"/>
          <p:cNvPicPr/>
          <p:nvPr/>
        </p:nvPicPr>
        <p:blipFill>
          <a:blip r:embed="rId3" cstate="print"/>
          <a:stretch/>
        </p:blipFill>
        <p:spPr>
          <a:xfrm>
            <a:off x="16355880" y="2799360"/>
            <a:ext cx="4478400" cy="8070840"/>
          </a:xfrm>
          <a:prstGeom prst="rect">
            <a:avLst/>
          </a:prstGeom>
          <a:ln w="12600">
            <a:noFill/>
          </a:ln>
        </p:spPr>
      </p:pic>
      <p:sp>
        <p:nvSpPr>
          <p:cNvPr id="287" name="CustomShape 2"/>
          <p:cNvSpPr/>
          <p:nvPr/>
        </p:nvSpPr>
        <p:spPr>
          <a:xfrm>
            <a:off x="796680" y="639360"/>
            <a:ext cx="11024280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800" b="1" spc="-1" dirty="0">
                <a:solidFill>
                  <a:srgbClr val="299E0E"/>
                </a:solidFill>
                <a:latin typeface="Arial"/>
                <a:ea typeface="Arial"/>
              </a:rPr>
              <a:t>B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-</a:t>
            </a:r>
            <a:r>
              <a:rPr lang="et-EE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KURUNGA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ru-RU" sz="48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— 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“</a:t>
            </a:r>
            <a:r>
              <a:rPr lang="et-EE" sz="4800" b="1" spc="-1" dirty="0" smtClean="0">
                <a:solidFill>
                  <a:srgbClr val="299E0E"/>
                </a:solidFill>
                <a:latin typeface="Arial"/>
                <a:ea typeface="Arial"/>
              </a:rPr>
              <a:t>TARKADE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” </a:t>
            </a:r>
            <a:r>
              <a:rPr lang="et-EE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PROBIOOTIKUMIDE SÜMBIOOS</a:t>
            </a:r>
            <a:endParaRPr lang="ru-RU" sz="4800" b="0" strike="noStrike" spc="-1" dirty="0">
              <a:latin typeface="Arial"/>
            </a:endParaRPr>
          </a:p>
        </p:txBody>
      </p:sp>
      <p:sp>
        <p:nvSpPr>
          <p:cNvPr id="288" name="CustomShape 3"/>
          <p:cNvSpPr/>
          <p:nvPr/>
        </p:nvSpPr>
        <p:spPr>
          <a:xfrm>
            <a:off x="664200" y="3845160"/>
            <a:ext cx="9744480" cy="7071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Tasakaalustatud laktobakterite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allikas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Kaitseb soolestikku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patogeensete bakterite eest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Taastab mugava seedimise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</a:rPr>
              <a:t>Parandab nahaseisundit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</a:rPr>
              <a:t>Tugevdab Immuunsust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0" name="image46.png"/>
          <p:cNvPicPr/>
          <p:nvPr/>
        </p:nvPicPr>
        <p:blipFill>
          <a:blip r:embed="rId3" cstate="print"/>
          <a:stretch/>
        </p:blipFill>
        <p:spPr>
          <a:xfrm>
            <a:off x="15250320" y="2772000"/>
            <a:ext cx="6637320" cy="8616960"/>
          </a:xfrm>
          <a:prstGeom prst="rect">
            <a:avLst/>
          </a:prstGeom>
          <a:ln w="12600">
            <a:noFill/>
          </a:ln>
        </p:spPr>
      </p:pic>
      <p:sp>
        <p:nvSpPr>
          <p:cNvPr id="291" name="CustomShape 2"/>
          <p:cNvSpPr/>
          <p:nvPr/>
        </p:nvSpPr>
        <p:spPr>
          <a:xfrm>
            <a:off x="796680" y="639360"/>
            <a:ext cx="11024280" cy="2680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800" b="1" spc="-1" dirty="0" smtClean="0">
                <a:solidFill>
                  <a:srgbClr val="299E0E"/>
                </a:solidFill>
                <a:latin typeface="Arial"/>
                <a:ea typeface="Arial"/>
              </a:rPr>
              <a:t>CORAL LECITHIN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ru-RU" sz="48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— </a:t>
            </a:r>
            <a:r>
              <a:rPr lang="et-EE" sz="4800" b="1" spc="-1" dirty="0" smtClean="0">
                <a:solidFill>
                  <a:srgbClr val="299E0E"/>
                </a:solidFill>
                <a:latin typeface="Arial"/>
                <a:ea typeface="Arial"/>
              </a:rPr>
              <a:t>RAKKUDE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«</a:t>
            </a:r>
            <a:r>
              <a:rPr lang="et-EE" sz="4800" b="1" spc="-1" dirty="0" smtClean="0">
                <a:solidFill>
                  <a:srgbClr val="299E0E"/>
                </a:solidFill>
                <a:latin typeface="Arial"/>
                <a:ea typeface="Arial"/>
              </a:rPr>
              <a:t>EHITUS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» </a:t>
            </a:r>
            <a:r>
              <a:rPr lang="et-EE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MATERJALI ALLIKAS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endParaRPr lang="ru-RU" sz="4800" b="0" strike="noStrike" spc="-1" dirty="0">
              <a:latin typeface="Arial"/>
            </a:endParaRPr>
          </a:p>
        </p:txBody>
      </p:sp>
      <p:sp>
        <p:nvSpPr>
          <p:cNvPr id="292" name="CustomShape 3"/>
          <p:cNvSpPr/>
          <p:nvPr/>
        </p:nvSpPr>
        <p:spPr>
          <a:xfrm>
            <a:off x="617400" y="3876120"/>
            <a:ext cx="9437040" cy="5425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Sisaldab fosfolipiide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— </a:t>
            </a: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rakumembraanide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peamine ehitusmaterjal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Parandab mälu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,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tugevdab närvisüsteemi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On vajalik maksa ja aju normaalse töö jaoks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4" name="image47.png"/>
          <p:cNvPicPr/>
          <p:nvPr/>
        </p:nvPicPr>
        <p:blipFill>
          <a:blip r:embed="rId3" cstate="print"/>
          <a:stretch/>
        </p:blipFill>
        <p:spPr>
          <a:xfrm>
            <a:off x="15089760" y="2269080"/>
            <a:ext cx="7055280" cy="9159840"/>
          </a:xfrm>
          <a:prstGeom prst="rect">
            <a:avLst/>
          </a:prstGeom>
          <a:ln w="12600">
            <a:noFill/>
          </a:ln>
        </p:spPr>
      </p:pic>
      <p:sp>
        <p:nvSpPr>
          <p:cNvPr id="295" name="CustomShape 2"/>
          <p:cNvSpPr/>
          <p:nvPr/>
        </p:nvSpPr>
        <p:spPr>
          <a:xfrm>
            <a:off x="796680" y="639360"/>
            <a:ext cx="11024280" cy="2680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800" b="1" spc="-1" dirty="0" smtClean="0">
                <a:solidFill>
                  <a:srgbClr val="299E0E"/>
                </a:solidFill>
                <a:latin typeface="Arial"/>
                <a:ea typeface="Arial"/>
              </a:rPr>
              <a:t>OMEGA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ru-RU" sz="48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3/60 — </a:t>
            </a:r>
            <a:r>
              <a:rPr lang="et-EE" sz="4800" b="1" spc="-1" dirty="0" smtClean="0">
                <a:solidFill>
                  <a:srgbClr val="299E0E"/>
                </a:solidFill>
                <a:latin typeface="Arial"/>
                <a:ea typeface="Arial"/>
              </a:rPr>
              <a:t>ASENDAMATUTE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et-EE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RASVHAPETE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et-EE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ALLIKAS</a:t>
            </a:r>
            <a:endParaRPr lang="ru-RU" sz="4800" b="0" strike="noStrike" spc="-1" dirty="0">
              <a:latin typeface="Arial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828000" y="3876120"/>
            <a:ext cx="9311760" cy="652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Asendamatu nutrient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,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mida on väga vähe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tänapäeva toidusedelis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Vähendab veresoonkonna haiguste arenemise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riske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Toetab aju kognitiivseid funktsioone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Toetab naha ja juuste tervist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12726360" y="0"/>
            <a:ext cx="11657160" cy="13715640"/>
          </a:xfrm>
          <a:prstGeom prst="rect">
            <a:avLst/>
          </a:prstGeom>
          <a:solidFill>
            <a:srgbClr val="6DC5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2"/>
          <p:cNvSpPr/>
          <p:nvPr/>
        </p:nvSpPr>
        <p:spPr>
          <a:xfrm>
            <a:off x="650160" y="4462560"/>
            <a:ext cx="10226880" cy="4876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Rikastab vee loomulikke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 </a:t>
            </a:r>
            <a:r>
              <a:rPr lang="et-EE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mineraalidega</a:t>
            </a:r>
            <a:r>
              <a:rPr lang="ru-RU" sz="3600" b="0" strike="noStrike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: </a:t>
            </a:r>
            <a:r>
              <a:rPr lang="et-EE" sz="3600" b="1" spc="-1" dirty="0" smtClean="0">
                <a:solidFill>
                  <a:srgbClr val="299E0E"/>
                </a:solidFill>
                <a:latin typeface="Arial"/>
                <a:ea typeface="Montserrat Bold"/>
              </a:rPr>
              <a:t>kaltsiumiga</a:t>
            </a:r>
            <a:r>
              <a:rPr lang="ru-RU" sz="3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, </a:t>
            </a:r>
            <a:r>
              <a:rPr lang="et-EE" sz="3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magneesiumiga</a:t>
            </a:r>
            <a:r>
              <a:rPr lang="ru-RU" sz="3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, </a:t>
            </a:r>
            <a:r>
              <a:rPr lang="et-EE" sz="3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kaaliumiga</a:t>
            </a:r>
            <a:r>
              <a:rPr lang="ru-RU" sz="3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  <a:ea typeface="Montserrat Bold"/>
              </a:rPr>
              <a:t>Reguleerib organismi mineraalset tasakaalu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585858"/>
                </a:solidFill>
                <a:latin typeface="Montserrat Bold"/>
                <a:ea typeface="Montserrat Bold"/>
              </a:rPr>
              <a:t>    </a:t>
            </a:r>
            <a:endParaRPr lang="ru-RU" sz="3600" b="0" strike="noStrike" spc="-1" dirty="0">
              <a:latin typeface="Arial"/>
            </a:endParaRPr>
          </a:p>
          <a:p>
            <a:pPr marL="956160" indent="-816120">
              <a:lnSpc>
                <a:spcPct val="100000"/>
              </a:lnSpc>
              <a:buClr>
                <a:srgbClr val="585858"/>
              </a:buClr>
              <a:buFont typeface="Montserrat Regular"/>
              <a:buChar char="●"/>
            </a:pPr>
            <a:r>
              <a:rPr lang="et-EE" sz="3600" spc="-1" dirty="0" smtClean="0">
                <a:solidFill>
                  <a:srgbClr val="585858"/>
                </a:solidFill>
                <a:latin typeface="Montserrat Bold"/>
              </a:rPr>
              <a:t>Parandab vee maitseomadusi</a:t>
            </a:r>
            <a:endParaRPr lang="ru-RU" sz="3600" b="0" strike="noStrike" spc="-1" dirty="0">
              <a:latin typeface="Arial"/>
            </a:endParaRPr>
          </a:p>
        </p:txBody>
      </p:sp>
      <p:pic>
        <p:nvPicPr>
          <p:cNvPr id="299" name="image48.png"/>
          <p:cNvPicPr/>
          <p:nvPr/>
        </p:nvPicPr>
        <p:blipFill>
          <a:blip r:embed="rId3" cstate="print"/>
          <a:stretch/>
        </p:blipFill>
        <p:spPr>
          <a:xfrm>
            <a:off x="15738120" y="3444120"/>
            <a:ext cx="5755680" cy="7318080"/>
          </a:xfrm>
          <a:prstGeom prst="rect">
            <a:avLst/>
          </a:prstGeom>
          <a:ln w="12600">
            <a:noFill/>
          </a:ln>
        </p:spPr>
      </p:pic>
      <p:sp>
        <p:nvSpPr>
          <p:cNvPr id="300" name="CustomShape 3"/>
          <p:cNvSpPr/>
          <p:nvPr/>
        </p:nvSpPr>
        <p:spPr>
          <a:xfrm>
            <a:off x="766080" y="639360"/>
            <a:ext cx="11425680" cy="2680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800" b="1" spc="-1" dirty="0" smtClean="0">
                <a:solidFill>
                  <a:srgbClr val="299E0E"/>
                </a:solidFill>
                <a:latin typeface="Arial"/>
                <a:ea typeface="Arial"/>
              </a:rPr>
              <a:t>CORAL-MINE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ru-RU" sz="48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— </a:t>
            </a:r>
            <a:r>
              <a:rPr lang="et-EE" sz="4800" b="1" spc="-1" dirty="0" smtClean="0">
                <a:solidFill>
                  <a:srgbClr val="299E0E"/>
                </a:solidFill>
                <a:latin typeface="Arial"/>
                <a:ea typeface="Arial"/>
              </a:rPr>
              <a:t>KASULIKKE MINERAALIDE ALLIKAS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endParaRPr lang="ru-RU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4800" b="1" spc="-1" dirty="0" smtClean="0">
                <a:solidFill>
                  <a:srgbClr val="299E0E"/>
                </a:solidFill>
                <a:latin typeface="Arial"/>
              </a:rPr>
              <a:t>JAAPANI MEREST</a:t>
            </a:r>
            <a:endParaRPr lang="ru-RU" sz="4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1277640" y="4277880"/>
            <a:ext cx="12421080" cy="5363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535353"/>
                </a:solidFill>
                <a:latin typeface="Arial"/>
                <a:ea typeface="Arial"/>
              </a:rPr>
              <a:t>TÄISVÄÄRTUSLIKU ELU</a:t>
            </a:r>
            <a:r>
              <a:rPr lang="ru-RU" sz="6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535353"/>
                </a:solidFill>
                <a:latin typeface="Arial"/>
                <a:ea typeface="Arial"/>
              </a:rPr>
              <a:t>JAOKS</a:t>
            </a:r>
            <a:r>
              <a:rPr lang="ru-RU" sz="6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6400" b="1" spc="-1" dirty="0" smtClean="0">
                <a:solidFill>
                  <a:srgbClr val="535353"/>
                </a:solidFill>
                <a:latin typeface="Arial"/>
                <a:ea typeface="Arial"/>
              </a:rPr>
              <a:t>IN INIMESLE VAJA</a:t>
            </a:r>
            <a:r>
              <a:rPr lang="ru-RU" sz="6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299E0E"/>
                </a:solidFill>
                <a:latin typeface="Arial"/>
                <a:ea typeface="Arial"/>
              </a:rPr>
              <a:t>ERINEVAID</a:t>
            </a:r>
            <a:r>
              <a:rPr lang="ru-RU" sz="64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et-EE" sz="6400" spc="-1" dirty="0">
                <a:latin typeface="Arial"/>
              </a:rPr>
              <a:t> </a:t>
            </a:r>
            <a:r>
              <a:rPr lang="et-EE" sz="6400" b="1" spc="-1" dirty="0" smtClean="0">
                <a:solidFill>
                  <a:srgbClr val="299E0E"/>
                </a:solidFill>
                <a:latin typeface="Arial"/>
                <a:ea typeface="Arial"/>
              </a:rPr>
              <a:t>TOITAINEID</a:t>
            </a:r>
            <a:r>
              <a:rPr lang="ru-RU" sz="64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64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</p:txBody>
      </p:sp>
      <p:grpSp>
        <p:nvGrpSpPr>
          <p:cNvPr id="90" name="Group 2"/>
          <p:cNvGrpSpPr/>
          <p:nvPr/>
        </p:nvGrpSpPr>
        <p:grpSpPr>
          <a:xfrm>
            <a:off x="12657240" y="1346760"/>
            <a:ext cx="11288880" cy="11540520"/>
            <a:chOff x="12657240" y="1346760"/>
            <a:chExt cx="11288880" cy="11540520"/>
          </a:xfrm>
        </p:grpSpPr>
        <p:pic>
          <p:nvPicPr>
            <p:cNvPr id="91" name="image4.png"/>
            <p:cNvPicPr/>
            <p:nvPr/>
          </p:nvPicPr>
          <p:blipFill>
            <a:blip r:embed="rId4" cstate="print"/>
            <a:stretch/>
          </p:blipFill>
          <p:spPr>
            <a:xfrm>
              <a:off x="13838400" y="2302560"/>
              <a:ext cx="8898840" cy="91105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92" name="CustomShape 3"/>
            <p:cNvSpPr/>
            <p:nvPr/>
          </p:nvSpPr>
          <p:spPr>
            <a:xfrm>
              <a:off x="16706160" y="6068520"/>
              <a:ext cx="3163680" cy="1705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 anchor="ctr"/>
            <a:lstStyle/>
            <a:p>
              <a:pPr algn="ctr">
                <a:lnSpc>
                  <a:spcPct val="100000"/>
                </a:lnSpc>
              </a:pPr>
              <a:r>
                <a:rPr lang="ru-RU" sz="40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(</a:t>
              </a:r>
              <a:r>
                <a:rPr lang="et-EE" sz="4000" b="1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veest</a:t>
              </a:r>
              <a:r>
                <a:rPr lang="ru-RU" sz="40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 </a:t>
              </a:r>
              <a:endParaRPr lang="ru-RU" sz="40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t-EE" sz="4000" b="1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Ja toidust</a:t>
              </a:r>
              <a:r>
                <a:rPr lang="ru-RU" sz="40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)</a:t>
              </a:r>
              <a:endParaRPr lang="ru-RU" sz="4000" b="0" strike="noStrike" spc="-1" dirty="0">
                <a:latin typeface="Arial"/>
              </a:endParaRPr>
            </a:p>
          </p:txBody>
        </p:sp>
        <p:sp>
          <p:nvSpPr>
            <p:cNvPr id="93" name="CustomShape 4"/>
            <p:cNvSpPr/>
            <p:nvPr/>
          </p:nvSpPr>
          <p:spPr>
            <a:xfrm>
              <a:off x="16373880" y="1346760"/>
              <a:ext cx="3827520" cy="974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et-EE" sz="3200" b="1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enesetunne</a:t>
              </a:r>
              <a:endParaRPr lang="ru-RU" sz="3200" b="0" strike="noStrike" spc="-1" dirty="0">
                <a:latin typeface="Arial"/>
              </a:endParaRPr>
            </a:p>
          </p:txBody>
        </p:sp>
        <p:sp>
          <p:nvSpPr>
            <p:cNvPr id="94" name="CustomShape 5"/>
            <p:cNvSpPr/>
            <p:nvPr/>
          </p:nvSpPr>
          <p:spPr>
            <a:xfrm>
              <a:off x="20432520" y="3186000"/>
              <a:ext cx="3513600" cy="14619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et-EE" sz="3200" b="1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kognitiivsed</a:t>
              </a:r>
              <a:r>
                <a:rPr lang="ru-RU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 </a:t>
              </a:r>
              <a:r>
                <a:rPr lang="et-EE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oskused</a:t>
              </a:r>
              <a:endParaRPr lang="ru-RU" sz="3200" b="0" strike="noStrike" spc="-1" dirty="0">
                <a:latin typeface="Arial"/>
              </a:endParaRPr>
            </a:p>
          </p:txBody>
        </p:sp>
        <p:sp>
          <p:nvSpPr>
            <p:cNvPr id="95" name="CustomShape 6"/>
            <p:cNvSpPr/>
            <p:nvPr/>
          </p:nvSpPr>
          <p:spPr>
            <a:xfrm>
              <a:off x="12657240" y="2746800"/>
              <a:ext cx="3793680" cy="1949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et-EE" sz="3200" b="1" spc="-1" dirty="0" smtClean="0">
                  <a:solidFill>
                    <a:srgbClr val="535353"/>
                  </a:solidFill>
                  <a:latin typeface="Arial"/>
                </a:rPr>
                <a:t>välimus</a:t>
              </a:r>
              <a:endParaRPr lang="ru-RU" sz="32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(</a:t>
              </a:r>
              <a:r>
                <a:rPr lang="et-EE" sz="3200" b="1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nahk</a:t>
              </a:r>
              <a:r>
                <a:rPr lang="ru-RU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, </a:t>
              </a:r>
              <a:r>
                <a:rPr lang="et-EE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juuksed</a:t>
              </a:r>
              <a:r>
                <a:rPr lang="ru-RU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, </a:t>
              </a:r>
              <a:r>
                <a:rPr lang="et-EE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küüned</a:t>
              </a:r>
              <a:r>
                <a:rPr lang="ru-RU" sz="3200" b="1" strike="noStrike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)</a:t>
              </a:r>
              <a:endParaRPr lang="ru-RU" sz="3200" b="0" strike="noStrike" spc="-1" dirty="0">
                <a:latin typeface="Arial"/>
              </a:endParaRPr>
            </a:p>
          </p:txBody>
        </p:sp>
        <p:sp>
          <p:nvSpPr>
            <p:cNvPr id="96" name="CustomShape 7"/>
            <p:cNvSpPr/>
            <p:nvPr/>
          </p:nvSpPr>
          <p:spPr>
            <a:xfrm>
              <a:off x="15881400" y="11425320"/>
              <a:ext cx="4834440" cy="14619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et-EE" sz="3200" b="1" spc="-1" dirty="0" smtClean="0">
                  <a:solidFill>
                    <a:srgbClr val="535353"/>
                  </a:solidFill>
                  <a:latin typeface="Arial"/>
                  <a:ea typeface="Arial"/>
                </a:rPr>
                <a:t>eluiga</a:t>
              </a:r>
              <a:r>
                <a:rPr lang="ru-RU" sz="3200" b="1" strike="noStrike" spc="-1" smtClean="0">
                  <a:solidFill>
                    <a:srgbClr val="535353"/>
                  </a:solidFill>
                  <a:latin typeface="Arial"/>
                  <a:ea typeface="Arial"/>
                </a:rPr>
                <a:t> </a:t>
              </a:r>
              <a:endParaRPr lang="ru-RU" sz="3200" b="0" strike="noStrike" spc="-1">
                <a:latin typeface="Arial"/>
              </a:endParaRPr>
            </a:p>
          </p:txBody>
        </p:sp>
        <p:sp>
          <p:nvSpPr>
            <p:cNvPr id="97" name="CustomShape 8"/>
            <p:cNvSpPr/>
            <p:nvPr/>
          </p:nvSpPr>
          <p:spPr>
            <a:xfrm>
              <a:off x="12661200" y="9086760"/>
              <a:ext cx="3785760" cy="974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et-EE" sz="3200" b="1" spc="-1" dirty="0" smtClean="0">
                  <a:solidFill>
                    <a:srgbClr val="535353"/>
                  </a:solidFill>
                  <a:latin typeface="Arial"/>
                </a:rPr>
                <a:t>vastupidavus</a:t>
              </a:r>
              <a:endParaRPr lang="ru-RU" sz="3200" b="0" strike="noStrike" spc="-1" dirty="0">
                <a:latin typeface="Arial"/>
              </a:endParaRPr>
            </a:p>
          </p:txBody>
        </p:sp>
        <p:sp>
          <p:nvSpPr>
            <p:cNvPr id="98" name="CustomShape 9"/>
            <p:cNvSpPr/>
            <p:nvPr/>
          </p:nvSpPr>
          <p:spPr>
            <a:xfrm>
              <a:off x="20467080" y="9086760"/>
              <a:ext cx="3444840" cy="974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et-EE" sz="3200" b="1" spc="-1" dirty="0" smtClean="0">
                  <a:solidFill>
                    <a:srgbClr val="535353"/>
                  </a:solidFill>
                  <a:latin typeface="Arial"/>
                </a:rPr>
                <a:t>tuju</a:t>
              </a:r>
              <a:endParaRPr lang="ru-RU" sz="3200" b="0" strike="noStrike" spc="-1" dirty="0">
                <a:latin typeface="Arial"/>
              </a:endParaRPr>
            </a:p>
          </p:txBody>
        </p:sp>
        <p:sp>
          <p:nvSpPr>
            <p:cNvPr id="99" name="CustomShape 10"/>
            <p:cNvSpPr/>
            <p:nvPr/>
          </p:nvSpPr>
          <p:spPr>
            <a:xfrm>
              <a:off x="16971840" y="8424000"/>
              <a:ext cx="2653200" cy="8532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22040" tIns="122040" rIns="122040" bIns="122040"/>
            <a:lstStyle/>
            <a:p>
              <a:pPr algn="ctr">
                <a:lnSpc>
                  <a:spcPct val="100000"/>
                </a:lnSpc>
              </a:pPr>
              <a:r>
                <a:rPr lang="et-EE" sz="4000" b="1" spc="-1" dirty="0" smtClean="0">
                  <a:solidFill>
                    <a:srgbClr val="FFFFFF"/>
                  </a:solidFill>
                  <a:latin typeface="Arial"/>
                </a:rPr>
                <a:t>ained</a:t>
              </a:r>
              <a:endParaRPr lang="ru-RU" sz="4000" b="0" strike="noStrike" spc="-1" dirty="0">
                <a:latin typeface="Arial"/>
              </a:endParaRPr>
            </a:p>
          </p:txBody>
        </p:sp>
        <p:sp>
          <p:nvSpPr>
            <p:cNvPr id="100" name="CustomShape 11"/>
            <p:cNvSpPr/>
            <p:nvPr/>
          </p:nvSpPr>
          <p:spPr>
            <a:xfrm>
              <a:off x="15916680" y="4502520"/>
              <a:ext cx="4741920" cy="10965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 algn="ctr">
                <a:lnSpc>
                  <a:spcPct val="100000"/>
                </a:lnSpc>
              </a:pPr>
              <a:r>
                <a:rPr lang="et-EE" sz="4000" b="1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Toit-</a:t>
              </a:r>
              <a:r>
                <a:rPr lang="ru-RU" sz="4000" b="1" strike="noStrike" spc="-1" dirty="0" smtClean="0">
                  <a:solidFill>
                    <a:srgbClr val="FFFFFF"/>
                  </a:solidFill>
                  <a:latin typeface="Arial"/>
                  <a:ea typeface="Arial"/>
                </a:rPr>
                <a:t> </a:t>
              </a:r>
              <a:endParaRPr lang="ru-RU" sz="4000" b="0" strike="noStrike" spc="-1" dirty="0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0" y="0"/>
            <a:ext cx="24383520" cy="13715640"/>
          </a:xfrm>
          <a:prstGeom prst="rect">
            <a:avLst/>
          </a:prstGeom>
          <a:solidFill>
            <a:srgbClr val="299E0E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2" name="image49.png"/>
          <p:cNvPicPr/>
          <p:nvPr/>
        </p:nvPicPr>
        <p:blipFill>
          <a:blip r:embed="rId3" cstate="print"/>
          <a:srcRect t="6909" r="5530" b="6909"/>
          <a:stretch/>
        </p:blipFill>
        <p:spPr>
          <a:xfrm>
            <a:off x="8547480" y="0"/>
            <a:ext cx="15836400" cy="13715640"/>
          </a:xfrm>
          <a:prstGeom prst="rect">
            <a:avLst/>
          </a:prstGeom>
          <a:ln w="12600">
            <a:noFill/>
          </a:ln>
        </p:spPr>
      </p:pic>
      <p:sp>
        <p:nvSpPr>
          <p:cNvPr id="303" name="CustomShape 2"/>
          <p:cNvSpPr/>
          <p:nvPr/>
        </p:nvSpPr>
        <p:spPr>
          <a:xfrm>
            <a:off x="345240" y="8595360"/>
            <a:ext cx="5422680" cy="134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  <a:ea typeface="Arial"/>
              </a:rPr>
              <a:t>toitumise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mitmekesisus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5352120" y="8595360"/>
            <a:ext cx="6635880" cy="1766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tasakaalustatud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  <a:ea typeface="Arial"/>
              </a:rPr>
              <a:t>nutrientide</a:t>
            </a: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kompleks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05" name="CustomShape 4"/>
          <p:cNvSpPr/>
          <p:nvPr/>
        </p:nvSpPr>
        <p:spPr>
          <a:xfrm>
            <a:off x="12370320" y="8632440"/>
            <a:ext cx="5099400" cy="1766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  <a:ea typeface="Arial"/>
              </a:rPr>
              <a:t>unikaalsed</a:t>
            </a: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  <a:ea typeface="Arial"/>
              </a:rPr>
              <a:t>looduslikud</a:t>
            </a: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komponendid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06" name="CustomShape 5"/>
          <p:cNvSpPr/>
          <p:nvPr/>
        </p:nvSpPr>
        <p:spPr>
          <a:xfrm>
            <a:off x="4824000" y="757800"/>
            <a:ext cx="14855760" cy="5849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ru-RU" sz="160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Nutripack</a:t>
            </a:r>
            <a:endParaRPr lang="ru-RU" sz="16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4800" b="1" spc="-1" dirty="0" smtClean="0">
                <a:solidFill>
                  <a:srgbClr val="FFFFFF"/>
                </a:solidFill>
                <a:latin typeface="Arial"/>
                <a:ea typeface="Arial"/>
              </a:rPr>
              <a:t>Komplekt toidusedeli rikastamiseks looduslikke nutrientidega</a:t>
            </a:r>
            <a:r>
              <a:rPr lang="ru-RU" sz="4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4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4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8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4800" b="0" strike="noStrike" spc="-1" dirty="0">
              <a:latin typeface="Arial"/>
            </a:endParaRPr>
          </a:p>
        </p:txBody>
      </p:sp>
      <p:pic>
        <p:nvPicPr>
          <p:cNvPr id="307" name="image50.png"/>
          <p:cNvPicPr/>
          <p:nvPr/>
        </p:nvPicPr>
        <p:blipFill>
          <a:blip r:embed="rId4" cstate="print"/>
          <a:stretch/>
        </p:blipFill>
        <p:spPr>
          <a:xfrm>
            <a:off x="18900360" y="6069960"/>
            <a:ext cx="2501640" cy="2501640"/>
          </a:xfrm>
          <a:prstGeom prst="rect">
            <a:avLst/>
          </a:prstGeom>
          <a:ln w="12600">
            <a:noFill/>
          </a:ln>
        </p:spPr>
      </p:pic>
      <p:pic>
        <p:nvPicPr>
          <p:cNvPr id="308" name="image51.png"/>
          <p:cNvPicPr/>
          <p:nvPr/>
        </p:nvPicPr>
        <p:blipFill>
          <a:blip r:embed="rId5" cstate="print"/>
          <a:stretch/>
        </p:blipFill>
        <p:spPr>
          <a:xfrm>
            <a:off x="13794840" y="6069960"/>
            <a:ext cx="2501640" cy="2501640"/>
          </a:xfrm>
          <a:prstGeom prst="rect">
            <a:avLst/>
          </a:prstGeom>
          <a:ln w="12600">
            <a:noFill/>
          </a:ln>
        </p:spPr>
      </p:pic>
      <p:pic>
        <p:nvPicPr>
          <p:cNvPr id="309" name="image52.png"/>
          <p:cNvPicPr/>
          <p:nvPr/>
        </p:nvPicPr>
        <p:blipFill>
          <a:blip r:embed="rId6" cstate="print"/>
          <a:stretch/>
        </p:blipFill>
        <p:spPr>
          <a:xfrm>
            <a:off x="2034360" y="6069960"/>
            <a:ext cx="2501640" cy="2501640"/>
          </a:xfrm>
          <a:prstGeom prst="rect">
            <a:avLst/>
          </a:prstGeom>
          <a:ln w="12600">
            <a:noFill/>
          </a:ln>
        </p:spPr>
      </p:pic>
      <p:pic>
        <p:nvPicPr>
          <p:cNvPr id="310" name="image53.png"/>
          <p:cNvPicPr/>
          <p:nvPr/>
        </p:nvPicPr>
        <p:blipFill>
          <a:blip r:embed="rId7" cstate="print"/>
          <a:stretch/>
        </p:blipFill>
        <p:spPr>
          <a:xfrm>
            <a:off x="7534440" y="6051600"/>
            <a:ext cx="2499840" cy="2507760"/>
          </a:xfrm>
          <a:prstGeom prst="rect">
            <a:avLst/>
          </a:prstGeom>
          <a:ln w="12600">
            <a:noFill/>
          </a:ln>
        </p:spPr>
      </p:pic>
      <p:sp>
        <p:nvSpPr>
          <p:cNvPr id="311" name="CustomShape 6"/>
          <p:cNvSpPr/>
          <p:nvPr/>
        </p:nvSpPr>
        <p:spPr>
          <a:xfrm>
            <a:off x="17044920" y="8632440"/>
            <a:ext cx="6212520" cy="134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et-EE" sz="2800" b="1" cap="all" spc="-1" dirty="0" smtClean="0">
                <a:solidFill>
                  <a:srgbClr val="FFFFFF"/>
                </a:solidFill>
                <a:latin typeface="Arial"/>
              </a:rPr>
              <a:t>kõrge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cap="all" spc="-1" dirty="0" smtClean="0">
                <a:solidFill>
                  <a:srgbClr val="FFFFFF"/>
                </a:solidFill>
                <a:latin typeface="Arial"/>
              </a:rPr>
              <a:t>biosaadavus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54.jpeg"/>
          <p:cNvPicPr/>
          <p:nvPr/>
        </p:nvPicPr>
        <p:blipFill>
          <a:blip r:embed="rId2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313" name="CustomShape 1"/>
          <p:cNvSpPr/>
          <p:nvPr/>
        </p:nvSpPr>
        <p:spPr>
          <a:xfrm>
            <a:off x="-66600" y="2357280"/>
            <a:ext cx="24517080" cy="9282960"/>
          </a:xfrm>
          <a:prstGeom prst="rect">
            <a:avLst/>
          </a:prstGeom>
          <a:solidFill>
            <a:srgbClr val="309C1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2"/>
          <p:cNvSpPr/>
          <p:nvPr/>
        </p:nvSpPr>
        <p:spPr>
          <a:xfrm>
            <a:off x="7932240" y="8215920"/>
            <a:ext cx="3371400" cy="126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  <a:ea typeface="Arial"/>
              </a:rPr>
              <a:t>selge</a:t>
            </a: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manustamise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järjestus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15" name="CustomShape 3"/>
          <p:cNvSpPr/>
          <p:nvPr/>
        </p:nvSpPr>
        <p:spPr>
          <a:xfrm>
            <a:off x="14240520" y="8215920"/>
            <a:ext cx="2133720" cy="126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Komplekt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soodsa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hinnaga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16" name="CustomShape 4"/>
          <p:cNvSpPr/>
          <p:nvPr/>
        </p:nvSpPr>
        <p:spPr>
          <a:xfrm>
            <a:off x="2874960" y="3081960"/>
            <a:ext cx="19223040" cy="12995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et-EE" sz="6600" cap="all" spc="-1" dirty="0" smtClean="0">
                <a:solidFill>
                  <a:srgbClr val="FFFFFF"/>
                </a:solidFill>
                <a:latin typeface="Arial Black"/>
                <a:ea typeface="Arial Black"/>
              </a:rPr>
              <a:t>KOMPLEKTID</a:t>
            </a:r>
            <a:r>
              <a:rPr lang="ru-RU" sz="6600" b="0" strike="noStrike" cap="all" spc="-1" dirty="0" smtClean="0">
                <a:solidFill>
                  <a:srgbClr val="FFFFFF"/>
                </a:solidFill>
                <a:latin typeface="Arial Black"/>
                <a:ea typeface="Arial Black"/>
              </a:rPr>
              <a:t> </a:t>
            </a:r>
            <a:r>
              <a:rPr lang="ru-RU" sz="6600" b="1" strike="noStrike" cap="all" spc="-1" dirty="0" smtClean="0">
                <a:solidFill>
                  <a:srgbClr val="FFFFFF"/>
                </a:solidFill>
                <a:latin typeface="Arial"/>
                <a:ea typeface="Arial"/>
              </a:rPr>
              <a:t>Coral Club</a:t>
            </a:r>
            <a:r>
              <a:rPr lang="et-EE" sz="6600" b="1" strike="noStrike" cap="all" spc="-1" dirty="0" smtClean="0">
                <a:solidFill>
                  <a:srgbClr val="FFFFFF"/>
                </a:solidFill>
                <a:latin typeface="Arial"/>
                <a:ea typeface="Arial"/>
              </a:rPr>
              <a:t>-lt - SEE ON</a:t>
            </a:r>
            <a:endParaRPr lang="ru-RU" sz="6600" b="0" strike="noStrike" spc="-1" dirty="0">
              <a:latin typeface="Arial"/>
            </a:endParaRPr>
          </a:p>
        </p:txBody>
      </p:sp>
      <p:sp>
        <p:nvSpPr>
          <p:cNvPr id="317" name="CustomShape 5"/>
          <p:cNvSpPr/>
          <p:nvPr/>
        </p:nvSpPr>
        <p:spPr>
          <a:xfrm>
            <a:off x="2874960" y="8235000"/>
            <a:ext cx="2725920" cy="13810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  <a:ea typeface="Arial"/>
              </a:rPr>
              <a:t>Komponentid</a:t>
            </a: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е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kompleksne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  <a:ea typeface="Arial"/>
              </a:rPr>
              <a:t>mõju</a:t>
            </a:r>
            <a:r>
              <a:rPr lang="ru-RU" sz="2800" b="1" strike="noStrike" cap="all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318" name="image55.png"/>
          <p:cNvPicPr/>
          <p:nvPr/>
        </p:nvPicPr>
        <p:blipFill>
          <a:blip r:embed="rId3" cstate="print"/>
          <a:stretch/>
        </p:blipFill>
        <p:spPr>
          <a:xfrm>
            <a:off x="13968000" y="5806080"/>
            <a:ext cx="2678760" cy="2550600"/>
          </a:xfrm>
          <a:prstGeom prst="rect">
            <a:avLst/>
          </a:prstGeom>
          <a:ln w="12600">
            <a:noFill/>
          </a:ln>
        </p:spPr>
      </p:pic>
      <p:pic>
        <p:nvPicPr>
          <p:cNvPr id="319" name="image56.png"/>
          <p:cNvPicPr/>
          <p:nvPr/>
        </p:nvPicPr>
        <p:blipFill>
          <a:blip r:embed="rId4" cstate="print"/>
          <a:stretch/>
        </p:blipFill>
        <p:spPr>
          <a:xfrm>
            <a:off x="2806560" y="5842800"/>
            <a:ext cx="2482560" cy="2311920"/>
          </a:xfrm>
          <a:prstGeom prst="rect">
            <a:avLst/>
          </a:prstGeom>
          <a:ln w="12600">
            <a:noFill/>
          </a:ln>
        </p:spPr>
      </p:pic>
      <p:pic>
        <p:nvPicPr>
          <p:cNvPr id="320" name="image57.png"/>
          <p:cNvPicPr/>
          <p:nvPr/>
        </p:nvPicPr>
        <p:blipFill>
          <a:blip r:embed="rId5" cstate="print"/>
          <a:stretch/>
        </p:blipFill>
        <p:spPr>
          <a:xfrm>
            <a:off x="8184960" y="5824440"/>
            <a:ext cx="2508120" cy="2371320"/>
          </a:xfrm>
          <a:prstGeom prst="rect">
            <a:avLst/>
          </a:prstGeom>
          <a:ln w="12600">
            <a:noFill/>
          </a:ln>
        </p:spPr>
      </p:pic>
      <p:sp>
        <p:nvSpPr>
          <p:cNvPr id="321" name="CustomShape 6"/>
          <p:cNvSpPr/>
          <p:nvPr/>
        </p:nvSpPr>
        <p:spPr>
          <a:xfrm>
            <a:off x="18935700" y="8235000"/>
            <a:ext cx="3467100" cy="17091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Kontseptuaalne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  <a:ea typeface="Arial"/>
              </a:rPr>
              <a:t>lähenemine</a:t>
            </a:r>
            <a:r>
              <a:rPr lang="ru-RU" sz="28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t-EE" sz="2800" b="1" spc="-1" dirty="0" smtClean="0">
                <a:solidFill>
                  <a:srgbClr val="FFFFFF"/>
                </a:solidFill>
                <a:latin typeface="Arial"/>
              </a:rPr>
              <a:t>tervisele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322" name="image58.png"/>
          <p:cNvPicPr/>
          <p:nvPr/>
        </p:nvPicPr>
        <p:blipFill>
          <a:blip r:embed="rId6" cstate="print"/>
          <a:stretch/>
        </p:blipFill>
        <p:spPr>
          <a:xfrm>
            <a:off x="19322280" y="5906520"/>
            <a:ext cx="2129040" cy="21290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59.png"/>
          <p:cNvPicPr/>
          <p:nvPr/>
        </p:nvPicPr>
        <p:blipFill>
          <a:blip r:embed="rId3" cstate="print"/>
          <a:stretch/>
        </p:blipFill>
        <p:spPr>
          <a:xfrm>
            <a:off x="5040" y="0"/>
            <a:ext cx="24373800" cy="13715640"/>
          </a:xfrm>
          <a:prstGeom prst="rect">
            <a:avLst/>
          </a:prstGeom>
          <a:ln w="12600">
            <a:noFill/>
          </a:ln>
        </p:spPr>
      </p:pic>
      <p:sp>
        <p:nvSpPr>
          <p:cNvPr id="324" name="CustomShape 1"/>
          <p:cNvSpPr/>
          <p:nvPr/>
        </p:nvSpPr>
        <p:spPr>
          <a:xfrm>
            <a:off x="1089360" y="2081160"/>
            <a:ext cx="6026040" cy="1694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10000" b="1" strike="noStrike" spc="-1">
                <a:solidFill>
                  <a:srgbClr val="299E0E"/>
                </a:solidFill>
                <a:latin typeface="Arial"/>
                <a:ea typeface="Arial"/>
              </a:rPr>
              <a:t>Nutripack</a:t>
            </a:r>
            <a:endParaRPr lang="ru-RU" sz="10000" b="0" strike="noStrike" spc="-1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>
            <a:off x="1224360" y="5406120"/>
            <a:ext cx="5789880" cy="4651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585858"/>
                </a:solidFill>
                <a:latin typeface="Arial"/>
              </a:rPr>
              <a:t>BOONUSPUNKTE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585858"/>
                </a:solidFill>
                <a:latin typeface="Arial"/>
              </a:rPr>
              <a:t>KLUBIHIND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585858"/>
                </a:solidFill>
                <a:latin typeface="Arial"/>
              </a:rPr>
              <a:t>JAEHIND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326" name="CustomShape 3"/>
          <p:cNvSpPr/>
          <p:nvPr/>
        </p:nvSpPr>
        <p:spPr>
          <a:xfrm>
            <a:off x="7782120" y="5367600"/>
            <a:ext cx="964800" cy="102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5600" b="1" strike="noStrike" spc="-1">
                <a:solidFill>
                  <a:srgbClr val="299E0E"/>
                </a:solidFill>
                <a:latin typeface="Arial"/>
                <a:ea typeface="Arial"/>
              </a:rPr>
              <a:t>57</a:t>
            </a:r>
            <a:endParaRPr lang="ru-RU" sz="5600" b="0" strike="noStrike" spc="-1">
              <a:latin typeface="Arial"/>
            </a:endParaRPr>
          </a:p>
        </p:txBody>
      </p:sp>
      <p:sp>
        <p:nvSpPr>
          <p:cNvPr id="327" name="CustomShape 4"/>
          <p:cNvSpPr/>
          <p:nvPr/>
        </p:nvSpPr>
        <p:spPr>
          <a:xfrm>
            <a:off x="7541640" y="9064638"/>
            <a:ext cx="3636360" cy="102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56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112,50 </a:t>
            </a:r>
            <a:r>
              <a:rPr lang="et-EE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t</a:t>
            </a:r>
            <a:r>
              <a:rPr lang="ru-RU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.</a:t>
            </a:r>
            <a:r>
              <a:rPr lang="et-EE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ü</a:t>
            </a:r>
            <a:r>
              <a:rPr lang="ru-RU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.</a:t>
            </a:r>
            <a:endParaRPr lang="ru-RU" sz="5600" b="0" strike="noStrike" spc="-1" dirty="0">
              <a:latin typeface="Arial"/>
            </a:endParaRPr>
          </a:p>
        </p:txBody>
      </p:sp>
      <p:sp>
        <p:nvSpPr>
          <p:cNvPr id="328" name="CustomShape 5"/>
          <p:cNvSpPr/>
          <p:nvPr/>
        </p:nvSpPr>
        <p:spPr>
          <a:xfrm>
            <a:off x="7542720" y="7129800"/>
            <a:ext cx="2289240" cy="1024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/>
          <a:lstStyle/>
          <a:p>
            <a:pPr>
              <a:lnSpc>
                <a:spcPct val="100000"/>
              </a:lnSpc>
            </a:pPr>
            <a:r>
              <a:rPr lang="ru-RU" sz="5600" b="1" strike="noStrike" spc="-1" dirty="0">
                <a:solidFill>
                  <a:srgbClr val="299E0E"/>
                </a:solidFill>
                <a:latin typeface="Arial"/>
                <a:ea typeface="Arial"/>
              </a:rPr>
              <a:t>90 </a:t>
            </a:r>
            <a:r>
              <a:rPr lang="et-EE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t</a:t>
            </a:r>
            <a:r>
              <a:rPr lang="ru-RU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.</a:t>
            </a:r>
            <a:r>
              <a:rPr lang="et-EE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ü</a:t>
            </a:r>
            <a:r>
              <a:rPr lang="ru-RU" sz="56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.</a:t>
            </a:r>
            <a:endParaRPr lang="ru-RU" sz="5600" b="0" strike="noStrike" spc="-1" dirty="0">
              <a:latin typeface="Arial"/>
            </a:endParaRPr>
          </a:p>
        </p:txBody>
      </p:sp>
      <p:sp>
        <p:nvSpPr>
          <p:cNvPr id="329" name="CustomShape 6"/>
          <p:cNvSpPr/>
          <p:nvPr/>
        </p:nvSpPr>
        <p:spPr>
          <a:xfrm>
            <a:off x="7622640" y="5196600"/>
            <a:ext cx="1296360" cy="1296360"/>
          </a:xfrm>
          <a:prstGeom prst="ellipse">
            <a:avLst/>
          </a:prstGeom>
          <a:noFill/>
          <a:ln w="50760">
            <a:solidFill>
              <a:srgbClr val="DDF25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2617" y="1660529"/>
            <a:ext cx="9577646" cy="10394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61.png"/>
          <p:cNvPicPr/>
          <p:nvPr/>
        </p:nvPicPr>
        <p:blipFill>
          <a:blip r:embed="rId2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7887960" y="4394160"/>
            <a:ext cx="8678880" cy="243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 algn="ctr">
              <a:lnSpc>
                <a:spcPct val="100000"/>
              </a:lnSpc>
            </a:pPr>
            <a:r>
              <a:rPr lang="ru-RU" sz="14400" b="1" strike="noStrike" spc="-1">
                <a:solidFill>
                  <a:srgbClr val="FFFFFF"/>
                </a:solidFill>
                <a:latin typeface="Arial"/>
                <a:ea typeface="Arial"/>
              </a:rPr>
              <a:t>Nutripack</a:t>
            </a:r>
            <a:endParaRPr lang="ru-RU" sz="14400" b="0" strike="noStrike" spc="-1"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7134120" y="7192080"/>
            <a:ext cx="10180080" cy="1218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122040" rIns="122040" bIns="122040"/>
          <a:lstStyle/>
          <a:p>
            <a:pPr algn="ctr">
              <a:lnSpc>
                <a:spcPct val="100000"/>
              </a:lnSpc>
            </a:pPr>
            <a:r>
              <a:rPr lang="et-EE" sz="6400" spc="-1" smtClean="0">
                <a:solidFill>
                  <a:srgbClr val="FFFFFF"/>
                </a:solidFill>
                <a:latin typeface="Arial"/>
              </a:rPr>
              <a:t>Teie tervise loodus</a:t>
            </a:r>
            <a:endParaRPr lang="ru-RU" sz="6400" b="0" strike="noStrike" spc="-1">
              <a:latin typeface="Arial"/>
            </a:endParaRPr>
          </a:p>
        </p:txBody>
      </p:sp>
      <p:pic>
        <p:nvPicPr>
          <p:cNvPr id="334" name="image2.png"/>
          <p:cNvPicPr/>
          <p:nvPr/>
        </p:nvPicPr>
        <p:blipFill>
          <a:blip r:embed="rId3" cstate="print"/>
          <a:stretch/>
        </p:blipFill>
        <p:spPr>
          <a:xfrm>
            <a:off x="10965960" y="12159720"/>
            <a:ext cx="2459520" cy="4356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5.png"/>
          <p:cNvPicPr/>
          <p:nvPr/>
        </p:nvPicPr>
        <p:blipFill>
          <a:blip r:embed="rId2" cstate="print"/>
          <a:stretch/>
        </p:blipFill>
        <p:spPr>
          <a:xfrm>
            <a:off x="0" y="3600"/>
            <a:ext cx="24383520" cy="13708440"/>
          </a:xfrm>
          <a:prstGeom prst="rect">
            <a:avLst/>
          </a:prstGeom>
          <a:ln w="12600"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1288440" y="1280880"/>
            <a:ext cx="18673560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309C22"/>
                </a:solidFill>
                <a:latin typeface="Arial"/>
              </a:rPr>
              <a:t>                   TOITAINETE  ALLIKAD</a:t>
            </a:r>
            <a:endParaRPr lang="ru-RU" sz="6400" b="0" strike="noStrike" spc="-1" dirty="0">
              <a:latin typeface="Arial"/>
            </a:endParaRPr>
          </a:p>
        </p:txBody>
      </p:sp>
      <p:pic>
        <p:nvPicPr>
          <p:cNvPr id="103" name="image6.png"/>
          <p:cNvPicPr/>
          <p:nvPr/>
        </p:nvPicPr>
        <p:blipFill>
          <a:blip r:embed="rId3" cstate="print"/>
          <a:stretch/>
        </p:blipFill>
        <p:spPr>
          <a:xfrm>
            <a:off x="13059360" y="7490160"/>
            <a:ext cx="460080" cy="920520"/>
          </a:xfrm>
          <a:prstGeom prst="rect">
            <a:avLst/>
          </a:prstGeom>
          <a:ln w="12600">
            <a:noFill/>
          </a:ln>
        </p:spPr>
      </p:pic>
      <p:sp>
        <p:nvSpPr>
          <p:cNvPr id="104" name="CustomShape 2"/>
          <p:cNvSpPr/>
          <p:nvPr/>
        </p:nvSpPr>
        <p:spPr>
          <a:xfrm>
            <a:off x="3707640" y="5175720"/>
            <a:ext cx="3607560" cy="5424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3600" b="1" spc="-1" dirty="0" smtClean="0">
                <a:solidFill>
                  <a:srgbClr val="535353"/>
                </a:solidFill>
                <a:latin typeface="Arial"/>
              </a:rPr>
              <a:t>valgud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3600" b="1" spc="-1" dirty="0" smtClean="0">
                <a:solidFill>
                  <a:srgbClr val="535353"/>
                </a:solidFill>
                <a:latin typeface="Arial"/>
              </a:rPr>
              <a:t>rasvad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3600" b="1" spc="-1" dirty="0" smtClean="0">
                <a:solidFill>
                  <a:srgbClr val="535353"/>
                </a:solidFill>
                <a:latin typeface="Arial"/>
              </a:rPr>
              <a:t>süsivesikud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17910360" y="4780800"/>
            <a:ext cx="4910760" cy="6954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3600" b="1" spc="-1" dirty="0" smtClean="0">
                <a:solidFill>
                  <a:srgbClr val="535353"/>
                </a:solidFill>
                <a:latin typeface="Arial"/>
              </a:rPr>
              <a:t>vitamiinid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3600" b="1" spc="-1" dirty="0" smtClean="0">
                <a:solidFill>
                  <a:srgbClr val="535353"/>
                </a:solidFill>
                <a:latin typeface="Arial"/>
                <a:ea typeface="Arial"/>
              </a:rPr>
              <a:t>mineraalid</a:t>
            </a:r>
            <a:r>
              <a:rPr lang="ru-RU" sz="36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(</a:t>
            </a:r>
            <a:r>
              <a:rPr lang="et-EE" sz="3600" b="1" spc="-1" dirty="0" smtClean="0">
                <a:solidFill>
                  <a:srgbClr val="535353"/>
                </a:solidFill>
                <a:latin typeface="Arial"/>
                <a:ea typeface="Arial"/>
              </a:rPr>
              <a:t>mikro</a:t>
            </a:r>
            <a:r>
              <a:rPr lang="ru-RU" sz="36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- </a:t>
            </a:r>
            <a:r>
              <a:rPr lang="et-EE" sz="3600" b="1" spc="-1" dirty="0" smtClean="0">
                <a:solidFill>
                  <a:srgbClr val="535353"/>
                </a:solidFill>
                <a:latin typeface="Arial"/>
                <a:ea typeface="Arial"/>
              </a:rPr>
              <a:t>ja</a:t>
            </a:r>
            <a:r>
              <a:rPr lang="ru-RU" sz="36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36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makroelemendid</a:t>
            </a:r>
            <a:r>
              <a:rPr lang="ru-RU" sz="36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)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3600" b="1" spc="-1" dirty="0" smtClean="0">
                <a:solidFill>
                  <a:srgbClr val="535353"/>
                </a:solidFill>
                <a:latin typeface="Arial"/>
              </a:rPr>
              <a:t>probiootikumid</a:t>
            </a: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3600" b="1" spc="-1" dirty="0" smtClean="0">
                <a:solidFill>
                  <a:srgbClr val="535353"/>
                </a:solidFill>
                <a:latin typeface="Arial"/>
              </a:rPr>
              <a:t>kiudained</a:t>
            </a:r>
            <a:endParaRPr lang="ru-RU" sz="3600" b="0" strike="noStrike" spc="-1" dirty="0">
              <a:latin typeface="Arial"/>
            </a:endParaRPr>
          </a:p>
        </p:txBody>
      </p:sp>
      <p:pic>
        <p:nvPicPr>
          <p:cNvPr id="106" name="image7.png"/>
          <p:cNvPicPr/>
          <p:nvPr/>
        </p:nvPicPr>
        <p:blipFill>
          <a:blip r:embed="rId4" cstate="print"/>
          <a:stretch/>
        </p:blipFill>
        <p:spPr>
          <a:xfrm>
            <a:off x="16472880" y="6303960"/>
            <a:ext cx="1437480" cy="1437480"/>
          </a:xfrm>
          <a:prstGeom prst="rect">
            <a:avLst/>
          </a:prstGeom>
          <a:ln w="12600">
            <a:noFill/>
          </a:ln>
        </p:spPr>
      </p:pic>
      <p:pic>
        <p:nvPicPr>
          <p:cNvPr id="107" name="image8.png"/>
          <p:cNvPicPr/>
          <p:nvPr/>
        </p:nvPicPr>
        <p:blipFill>
          <a:blip r:embed="rId5" cstate="print"/>
          <a:stretch/>
        </p:blipFill>
        <p:spPr>
          <a:xfrm>
            <a:off x="2038320" y="7146360"/>
            <a:ext cx="1331640" cy="1331640"/>
          </a:xfrm>
          <a:prstGeom prst="rect">
            <a:avLst/>
          </a:prstGeom>
          <a:ln w="12600">
            <a:noFill/>
          </a:ln>
        </p:spPr>
      </p:pic>
      <p:pic>
        <p:nvPicPr>
          <p:cNvPr id="108" name="image9.png"/>
          <p:cNvPicPr/>
          <p:nvPr/>
        </p:nvPicPr>
        <p:blipFill>
          <a:blip r:embed="rId6" cstate="print"/>
          <a:stretch/>
        </p:blipFill>
        <p:spPr>
          <a:xfrm>
            <a:off x="2184120" y="5221440"/>
            <a:ext cx="1073160" cy="1073160"/>
          </a:xfrm>
          <a:prstGeom prst="rect">
            <a:avLst/>
          </a:prstGeom>
          <a:ln w="12600">
            <a:noFill/>
          </a:ln>
        </p:spPr>
      </p:pic>
      <p:pic>
        <p:nvPicPr>
          <p:cNvPr id="109" name="image10.png"/>
          <p:cNvPicPr/>
          <p:nvPr/>
        </p:nvPicPr>
        <p:blipFill>
          <a:blip r:embed="rId7" cstate="print"/>
          <a:stretch/>
        </p:blipFill>
        <p:spPr>
          <a:xfrm>
            <a:off x="16515000" y="4556520"/>
            <a:ext cx="1155240" cy="1155240"/>
          </a:xfrm>
          <a:prstGeom prst="rect">
            <a:avLst/>
          </a:prstGeom>
          <a:ln w="12600">
            <a:noFill/>
          </a:ln>
        </p:spPr>
      </p:pic>
      <p:pic>
        <p:nvPicPr>
          <p:cNvPr id="110" name="image11.png"/>
          <p:cNvPicPr/>
          <p:nvPr/>
        </p:nvPicPr>
        <p:blipFill>
          <a:blip r:embed="rId8" cstate="print"/>
          <a:stretch/>
        </p:blipFill>
        <p:spPr>
          <a:xfrm>
            <a:off x="16558200" y="8334000"/>
            <a:ext cx="1140840" cy="1140840"/>
          </a:xfrm>
          <a:prstGeom prst="rect">
            <a:avLst/>
          </a:prstGeom>
          <a:ln w="12600">
            <a:noFill/>
          </a:ln>
        </p:spPr>
      </p:pic>
      <p:pic>
        <p:nvPicPr>
          <p:cNvPr id="111" name="image12.png"/>
          <p:cNvPicPr/>
          <p:nvPr/>
        </p:nvPicPr>
        <p:blipFill>
          <a:blip r:embed="rId9" cstate="print"/>
          <a:stretch/>
        </p:blipFill>
        <p:spPr>
          <a:xfrm>
            <a:off x="8044560" y="3510360"/>
            <a:ext cx="6240600" cy="8821080"/>
          </a:xfrm>
          <a:prstGeom prst="rect">
            <a:avLst/>
          </a:prstGeom>
          <a:ln w="12600">
            <a:noFill/>
          </a:ln>
        </p:spPr>
      </p:pic>
      <p:pic>
        <p:nvPicPr>
          <p:cNvPr id="112" name="image13.png"/>
          <p:cNvPicPr/>
          <p:nvPr/>
        </p:nvPicPr>
        <p:blipFill>
          <a:blip r:embed="rId10" cstate="print"/>
          <a:stretch/>
        </p:blipFill>
        <p:spPr>
          <a:xfrm>
            <a:off x="16462440" y="9882720"/>
            <a:ext cx="1437480" cy="1437480"/>
          </a:xfrm>
          <a:prstGeom prst="rect">
            <a:avLst/>
          </a:prstGeom>
          <a:ln w="12600">
            <a:noFill/>
          </a:ln>
        </p:spPr>
      </p:pic>
      <p:pic>
        <p:nvPicPr>
          <p:cNvPr id="113" name="image14.png"/>
          <p:cNvPicPr/>
          <p:nvPr/>
        </p:nvPicPr>
        <p:blipFill>
          <a:blip r:embed="rId11" cstate="print"/>
          <a:stretch/>
        </p:blipFill>
        <p:spPr>
          <a:xfrm>
            <a:off x="2054880" y="9462600"/>
            <a:ext cx="1331640" cy="10501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1281960" y="1270800"/>
            <a:ext cx="14060880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309C22"/>
                </a:solidFill>
                <a:latin typeface="Arial"/>
                <a:ea typeface="Arial"/>
              </a:rPr>
              <a:t>TOITAINETE ROLL </a:t>
            </a:r>
            <a:r>
              <a:rPr lang="ru-RU" sz="6400" b="1" strike="noStrike" spc="-1" dirty="0" smtClean="0">
                <a:solidFill>
                  <a:srgbClr val="309C22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1372320" y="6287760"/>
            <a:ext cx="8229240" cy="5607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  <a:ea typeface="Arial"/>
              </a:rPr>
              <a:t>p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eamine ehitusmaterjal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материал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organismis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  <a:ea typeface="Arial"/>
              </a:rPr>
              <a:t>o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n katalüsaatoriteks paljudes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biokeemilistes reaktsioonides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reguleerivad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paljusid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rakusiseseid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protsesse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  <a:ea typeface="Arial"/>
              </a:rPr>
              <a:t>t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agavad immuunsüsteemi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funktsioneerimise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4474800" y="404712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E35A3C"/>
                </a:solidFill>
                <a:latin typeface="Arial"/>
                <a:ea typeface="Arial"/>
              </a:rPr>
              <a:t>VALGUD</a:t>
            </a:r>
            <a:r>
              <a:rPr lang="ru-RU" sz="4200" b="1" strike="noStrike" spc="-1" dirty="0" smtClean="0">
                <a:solidFill>
                  <a:srgbClr val="E35A3C"/>
                </a:solidFill>
                <a:latin typeface="Arial"/>
                <a:ea typeface="Arial"/>
              </a:rPr>
              <a:t> 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10200600" y="6527160"/>
            <a:ext cx="6295320" cy="4753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</a:rPr>
              <a:t>e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</a:rPr>
              <a:t>nergia reservallikas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Rakumembraanide, aju ja närvisüsteemi vajalik struktuurne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element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  <a:ea typeface="Arial"/>
              </a:rPr>
              <a:t>a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itab kaasa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rasvlahustuvate vitamiinide omastumist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19" name="CustomShape 5"/>
          <p:cNvSpPr/>
          <p:nvPr/>
        </p:nvSpPr>
        <p:spPr>
          <a:xfrm>
            <a:off x="17031960" y="6935400"/>
            <a:ext cx="6045480" cy="4326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  <a:ea typeface="Arial"/>
              </a:rPr>
              <a:t>v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ahetu energia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allikas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  <a:ea typeface="Arial"/>
              </a:rPr>
              <a:t>ü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lejääk transformeerub energia reservvarusse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 (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glükogen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)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sisaldub liigeste hõõrduvate pindade koostises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20" name="CustomShape 6"/>
          <p:cNvSpPr/>
          <p:nvPr/>
        </p:nvSpPr>
        <p:spPr>
          <a:xfrm>
            <a:off x="13181760" y="404712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E35A3C"/>
                </a:solidFill>
                <a:latin typeface="Arial"/>
              </a:rPr>
              <a:t>RASVAD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21" name="CustomShape 7"/>
          <p:cNvSpPr/>
          <p:nvPr/>
        </p:nvSpPr>
        <p:spPr>
          <a:xfrm>
            <a:off x="19924200" y="403344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E35A3C"/>
                </a:solidFill>
                <a:latin typeface="Arial"/>
                <a:ea typeface="Arial"/>
              </a:rPr>
              <a:t>SÜSIVESIKUD</a:t>
            </a:r>
            <a:r>
              <a:rPr lang="ru-RU" sz="4200" b="1" strike="noStrike" spc="-1" dirty="0" smtClean="0">
                <a:solidFill>
                  <a:srgbClr val="E35A3C"/>
                </a:solidFill>
                <a:latin typeface="Arial"/>
                <a:ea typeface="Arial"/>
              </a:rPr>
              <a:t> </a:t>
            </a:r>
            <a:endParaRPr lang="ru-RU" sz="4200" b="0" strike="noStrike" spc="-1" dirty="0">
              <a:latin typeface="Arial"/>
            </a:endParaRPr>
          </a:p>
        </p:txBody>
      </p:sp>
      <p:pic>
        <p:nvPicPr>
          <p:cNvPr id="122" name="image15.png"/>
          <p:cNvPicPr/>
          <p:nvPr/>
        </p:nvPicPr>
        <p:blipFill>
          <a:blip r:embed="rId4" cstate="print"/>
          <a:stretch/>
        </p:blipFill>
        <p:spPr>
          <a:xfrm>
            <a:off x="1060200" y="2992320"/>
            <a:ext cx="3408480" cy="3204360"/>
          </a:xfrm>
          <a:prstGeom prst="rect">
            <a:avLst/>
          </a:prstGeom>
          <a:ln w="12600">
            <a:noFill/>
          </a:ln>
        </p:spPr>
      </p:pic>
      <p:pic>
        <p:nvPicPr>
          <p:cNvPr id="123" name="image16.png"/>
          <p:cNvPicPr/>
          <p:nvPr/>
        </p:nvPicPr>
        <p:blipFill>
          <a:blip r:embed="rId5" cstate="print"/>
          <a:stretch/>
        </p:blipFill>
        <p:spPr>
          <a:xfrm>
            <a:off x="9825120" y="2982960"/>
            <a:ext cx="3403080" cy="3222720"/>
          </a:xfrm>
          <a:prstGeom prst="rect">
            <a:avLst/>
          </a:prstGeom>
          <a:ln w="12600">
            <a:noFill/>
          </a:ln>
        </p:spPr>
      </p:pic>
      <p:pic>
        <p:nvPicPr>
          <p:cNvPr id="124" name="image17.png"/>
          <p:cNvPicPr/>
          <p:nvPr/>
        </p:nvPicPr>
        <p:blipFill>
          <a:blip r:embed="rId6" cstate="print"/>
          <a:stretch/>
        </p:blipFill>
        <p:spPr>
          <a:xfrm>
            <a:off x="16571160" y="2876400"/>
            <a:ext cx="3403080" cy="34358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1975320" y="9536400"/>
            <a:ext cx="8589960" cy="3046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</a:rPr>
              <a:t>o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</a:rPr>
              <a:t>n tähtsad immuunsusele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  <a:ea typeface="Arial"/>
              </a:rPr>
              <a:t>k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aitseb organismi vabade radikaalide mõju eest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</a:rPr>
              <a:t>a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</a:rPr>
              <a:t>itab kaasa kudede regeneratsioonile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5958360" y="511920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E15B42"/>
                </a:solidFill>
                <a:latin typeface="Arial"/>
              </a:rPr>
              <a:t>VITAMIINID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16509240" y="5119200"/>
            <a:ext cx="469656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E15B42"/>
                </a:solidFill>
                <a:latin typeface="Arial"/>
              </a:rPr>
              <a:t>MINERAALID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12553920" y="9518040"/>
            <a:ext cx="10248480" cy="3046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reguleerivad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südame-veresoonkonna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immuun-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närvi-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seedesüsteemi tööd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  <a:ea typeface="Arial"/>
              </a:rPr>
              <a:t>o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n tähtsad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luu, hammaste ja kõhrete tervisele 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4410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Reguleerivad vee-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soola tasakaalu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30" name="CustomShape 5"/>
          <p:cNvSpPr/>
          <p:nvPr/>
        </p:nvSpPr>
        <p:spPr>
          <a:xfrm>
            <a:off x="1281960" y="1270800"/>
            <a:ext cx="14060880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309C22"/>
                </a:solidFill>
                <a:latin typeface="Arial"/>
                <a:ea typeface="Arial"/>
              </a:rPr>
              <a:t>TOITAINETE ROLL</a:t>
            </a:r>
            <a:r>
              <a:rPr lang="ru-RU" sz="6400" b="1" strike="noStrike" spc="-1" dirty="0" smtClean="0">
                <a:solidFill>
                  <a:srgbClr val="309C22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</p:txBody>
      </p:sp>
      <p:pic>
        <p:nvPicPr>
          <p:cNvPr id="131" name="image18.png"/>
          <p:cNvPicPr/>
          <p:nvPr/>
        </p:nvPicPr>
        <p:blipFill>
          <a:blip r:embed="rId4" cstate="print"/>
          <a:stretch/>
        </p:blipFill>
        <p:spPr>
          <a:xfrm>
            <a:off x="1240560" y="3388320"/>
            <a:ext cx="4581000" cy="4541040"/>
          </a:xfrm>
          <a:prstGeom prst="rect">
            <a:avLst/>
          </a:prstGeom>
          <a:ln w="12600">
            <a:noFill/>
          </a:ln>
        </p:spPr>
      </p:pic>
      <p:pic>
        <p:nvPicPr>
          <p:cNvPr id="132" name="image19.png"/>
          <p:cNvPicPr/>
          <p:nvPr/>
        </p:nvPicPr>
        <p:blipFill>
          <a:blip r:embed="rId5" cstate="print"/>
          <a:stretch/>
        </p:blipFill>
        <p:spPr>
          <a:xfrm>
            <a:off x="11912400" y="3456000"/>
            <a:ext cx="4584240" cy="4405320"/>
          </a:xfrm>
          <a:prstGeom prst="rect">
            <a:avLst/>
          </a:prstGeom>
          <a:ln w="12600">
            <a:noFill/>
          </a:ln>
        </p:spPr>
      </p:pic>
      <p:sp>
        <p:nvSpPr>
          <p:cNvPr id="133" name="CustomShape 6"/>
          <p:cNvSpPr/>
          <p:nvPr/>
        </p:nvSpPr>
        <p:spPr>
          <a:xfrm>
            <a:off x="2106000" y="8007120"/>
            <a:ext cx="20621520" cy="112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E15B42"/>
                </a:solidFill>
                <a:latin typeface="Arial"/>
                <a:ea typeface="Arial"/>
              </a:rPr>
              <a:t>Osalevad ja</a:t>
            </a:r>
            <a:r>
              <a:rPr lang="ru-RU" sz="4200" b="1" strike="noStrike" spc="-1" dirty="0" smtClean="0">
                <a:solidFill>
                  <a:srgbClr val="E15B42"/>
                </a:solidFill>
                <a:latin typeface="Arial"/>
                <a:ea typeface="Arial"/>
              </a:rPr>
              <a:t> </a:t>
            </a:r>
            <a:r>
              <a:rPr lang="et-EE" sz="4200" b="1" strike="noStrike" spc="-1" dirty="0" smtClean="0">
                <a:solidFill>
                  <a:srgbClr val="E15B42"/>
                </a:solidFill>
                <a:latin typeface="Arial"/>
                <a:ea typeface="Arial"/>
              </a:rPr>
              <a:t>reguleerivad</a:t>
            </a:r>
            <a:r>
              <a:rPr lang="ru-RU" sz="4200" b="1" strike="noStrike" spc="-1" dirty="0" smtClean="0">
                <a:solidFill>
                  <a:srgbClr val="E15B42"/>
                </a:solidFill>
                <a:latin typeface="Arial"/>
                <a:ea typeface="Arial"/>
              </a:rPr>
              <a:t> </a:t>
            </a:r>
            <a:r>
              <a:rPr lang="et-EE" sz="4200" b="1" spc="-1" dirty="0" smtClean="0">
                <a:solidFill>
                  <a:srgbClr val="E15B42"/>
                </a:solidFill>
                <a:latin typeface="Arial"/>
                <a:ea typeface="Arial"/>
              </a:rPr>
              <a:t>ainevahetusprotsesse</a:t>
            </a:r>
            <a:r>
              <a:rPr lang="ru-RU" sz="4200" b="1" strike="noStrike" spc="-1" dirty="0" smtClean="0">
                <a:solidFill>
                  <a:srgbClr val="E15B42"/>
                </a:solidFill>
                <a:latin typeface="Arial"/>
                <a:ea typeface="Arial"/>
              </a:rPr>
              <a:t> </a:t>
            </a:r>
            <a:r>
              <a:rPr lang="et-EE" sz="4200" b="1" strike="noStrike" spc="-1" dirty="0" smtClean="0">
                <a:solidFill>
                  <a:srgbClr val="E15B42"/>
                </a:solidFill>
                <a:latin typeface="Arial"/>
                <a:ea typeface="Arial"/>
              </a:rPr>
              <a:t>organismis</a:t>
            </a:r>
            <a:endParaRPr lang="ru-RU" sz="4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1269000" y="1270800"/>
            <a:ext cx="14060880" cy="1462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369B2C"/>
                </a:solidFill>
                <a:latin typeface="Arial"/>
                <a:ea typeface="Arial"/>
              </a:rPr>
              <a:t>TOITAINETE ROLL</a:t>
            </a:r>
            <a:r>
              <a:rPr lang="ru-RU" sz="6400" b="1" strike="noStrike" spc="-1" dirty="0" smtClean="0">
                <a:solidFill>
                  <a:srgbClr val="369B2C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1543680" y="9098280"/>
            <a:ext cx="8589960" cy="3899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  <a:ea typeface="Arial"/>
              </a:rPr>
              <a:t>t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aastavad soolestiku mikrofloorat</a:t>
            </a:r>
            <a:r>
              <a:rPr lang="ru-RU" sz="28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</a:rPr>
              <a:t>p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</a:rPr>
              <a:t>arandavad seedimist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</a:rPr>
              <a:t>v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</a:rPr>
              <a:t>ähendavad allergilisi reaktsioone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898200" indent="-4406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</a:rPr>
              <a:t>t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</a:rPr>
              <a:t>ugevdavad immuunsust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37" name="CustomShape 3"/>
          <p:cNvSpPr/>
          <p:nvPr/>
        </p:nvSpPr>
        <p:spPr>
          <a:xfrm>
            <a:off x="6940800" y="5336820"/>
            <a:ext cx="4581360" cy="30439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DF5C47"/>
                </a:solidFill>
                <a:latin typeface="Arial"/>
              </a:rPr>
              <a:t>PROBIOOTIKUMID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 dirty="0" smtClean="0">
                <a:solidFill>
                  <a:srgbClr val="DF5C47"/>
                </a:solidFill>
                <a:latin typeface="Arial"/>
                <a:ea typeface="Arial"/>
              </a:rPr>
              <a:t>(</a:t>
            </a:r>
            <a:r>
              <a:rPr lang="et-EE" sz="4200" b="1" spc="-1" dirty="0" smtClean="0">
                <a:solidFill>
                  <a:srgbClr val="DF5C47"/>
                </a:solidFill>
                <a:latin typeface="Arial"/>
                <a:ea typeface="Arial"/>
              </a:rPr>
              <a:t>kasulikud</a:t>
            </a:r>
            <a:r>
              <a:rPr lang="ru-RU" sz="4200" b="1" strike="noStrike" spc="-1" dirty="0" smtClean="0">
                <a:solidFill>
                  <a:srgbClr val="DF5C47"/>
                </a:solidFill>
                <a:latin typeface="Arial"/>
                <a:ea typeface="Arial"/>
              </a:rPr>
              <a:t> 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DF5C47"/>
                </a:solidFill>
                <a:latin typeface="Arial"/>
                <a:ea typeface="Arial"/>
              </a:rPr>
              <a:t>bakterid</a:t>
            </a:r>
            <a:r>
              <a:rPr lang="ru-RU" sz="4200" b="1" strike="noStrike" spc="-1" dirty="0" smtClean="0">
                <a:solidFill>
                  <a:srgbClr val="DF5C47"/>
                </a:solidFill>
                <a:latin typeface="Arial"/>
                <a:ea typeface="Arial"/>
              </a:rPr>
              <a:t>)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38" name="CustomShape 4"/>
          <p:cNvSpPr/>
          <p:nvPr/>
        </p:nvSpPr>
        <p:spPr>
          <a:xfrm>
            <a:off x="18110520" y="4934520"/>
            <a:ext cx="6035400" cy="240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DF5C47"/>
                </a:solidFill>
                <a:latin typeface="Arial"/>
              </a:rPr>
              <a:t>KIUDAINED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200" b="1" strike="noStrike" spc="-1" dirty="0" smtClean="0">
                <a:solidFill>
                  <a:srgbClr val="DF5C47"/>
                </a:solidFill>
                <a:latin typeface="Arial"/>
                <a:ea typeface="Arial"/>
              </a:rPr>
              <a:t>(</a:t>
            </a:r>
            <a:r>
              <a:rPr lang="et-EE" sz="4200" b="1" spc="-1" dirty="0" smtClean="0">
                <a:solidFill>
                  <a:srgbClr val="DF5C47"/>
                </a:solidFill>
                <a:latin typeface="Arial"/>
                <a:ea typeface="Arial"/>
              </a:rPr>
              <a:t>toidukiud</a:t>
            </a:r>
            <a:r>
              <a:rPr lang="ru-RU" sz="4200" b="1" strike="noStrike" spc="-1" dirty="0" smtClean="0">
                <a:solidFill>
                  <a:srgbClr val="DF5C47"/>
                </a:solidFill>
                <a:latin typeface="Arial"/>
                <a:ea typeface="Arial"/>
              </a:rPr>
              <a:t>)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39" name="CustomShape 5"/>
          <p:cNvSpPr/>
          <p:nvPr/>
        </p:nvSpPr>
        <p:spPr>
          <a:xfrm>
            <a:off x="12115080" y="9138240"/>
            <a:ext cx="11396880" cy="3473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</a:rPr>
              <a:t>o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</a:rPr>
              <a:t>n toiduks kasulikkele bakteritele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</a:rPr>
              <a:t>p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</a:rPr>
              <a:t>arandavad seedimist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</a:rPr>
              <a:t>o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</a:rPr>
              <a:t>salevad detoksikatsiooni protsessis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1371600" indent="-456840">
              <a:lnSpc>
                <a:spcPct val="100000"/>
              </a:lnSpc>
              <a:buClr>
                <a:srgbClr val="535353"/>
              </a:buClr>
              <a:buSzPct val="200000"/>
              <a:buFont typeface="Arial"/>
              <a:buChar char="•"/>
            </a:pPr>
            <a:r>
              <a:rPr lang="et-EE" sz="2800" b="1" spc="-1" dirty="0">
                <a:solidFill>
                  <a:srgbClr val="535353"/>
                </a:solidFill>
                <a:latin typeface="Arial"/>
                <a:ea typeface="Arial"/>
              </a:rPr>
              <a:t>a</a:t>
            </a:r>
            <a:r>
              <a:rPr lang="et-EE" sz="2800" b="1" spc="-1" dirty="0" smtClean="0">
                <a:solidFill>
                  <a:srgbClr val="535353"/>
                </a:solidFill>
                <a:latin typeface="Arial"/>
                <a:ea typeface="Arial"/>
              </a:rPr>
              <a:t>itab kontrollida veresuhkru taset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140" name="image20.png"/>
          <p:cNvPicPr/>
          <p:nvPr/>
        </p:nvPicPr>
        <p:blipFill>
          <a:blip r:embed="rId4" cstate="print"/>
          <a:stretch/>
        </p:blipFill>
        <p:spPr>
          <a:xfrm>
            <a:off x="1155960" y="3369960"/>
            <a:ext cx="5469120" cy="5427360"/>
          </a:xfrm>
          <a:prstGeom prst="rect">
            <a:avLst/>
          </a:prstGeom>
          <a:ln w="12600">
            <a:noFill/>
          </a:ln>
        </p:spPr>
      </p:pic>
      <p:pic>
        <p:nvPicPr>
          <p:cNvPr id="141" name="image21.png"/>
          <p:cNvPicPr/>
          <p:nvPr/>
        </p:nvPicPr>
        <p:blipFill>
          <a:blip r:embed="rId5" cstate="print"/>
          <a:stretch/>
        </p:blipFill>
        <p:spPr>
          <a:xfrm>
            <a:off x="12321360" y="3417480"/>
            <a:ext cx="5473440" cy="53326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3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pic>
        <p:nvPicPr>
          <p:cNvPr id="143" name="NP_info-04.png"/>
          <p:cNvPicPr/>
          <p:nvPr/>
        </p:nvPicPr>
        <p:blipFill>
          <a:blip r:embed="rId4" cstate="print"/>
          <a:stretch/>
        </p:blipFill>
        <p:spPr>
          <a:xfrm rot="2422800">
            <a:off x="16536240" y="5455800"/>
            <a:ext cx="6997320" cy="6997320"/>
          </a:xfrm>
          <a:prstGeom prst="rect">
            <a:avLst/>
          </a:prstGeom>
          <a:ln w="12600">
            <a:noFill/>
          </a:ln>
        </p:spPr>
      </p:pic>
      <p:pic>
        <p:nvPicPr>
          <p:cNvPr id="144" name="NP_info-03.png"/>
          <p:cNvPicPr/>
          <p:nvPr/>
        </p:nvPicPr>
        <p:blipFill>
          <a:blip r:embed="rId5" cstate="print"/>
          <a:stretch/>
        </p:blipFill>
        <p:spPr>
          <a:xfrm>
            <a:off x="8800200" y="5456520"/>
            <a:ext cx="6997320" cy="6997320"/>
          </a:xfrm>
          <a:prstGeom prst="rect">
            <a:avLst/>
          </a:prstGeom>
          <a:ln w="12600"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1266120" y="1305000"/>
            <a:ext cx="2095416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chemeClr val="bg2"/>
                </a:solidFill>
                <a:latin typeface="Arial"/>
                <a:ea typeface="Arial"/>
              </a:rPr>
              <a:t>TASAKAALUSTATUD TOIDU JA KAASAEGSE TOIDUSEDELI</a:t>
            </a:r>
            <a:r>
              <a:rPr lang="et-EE" sz="6400" b="1" spc="-1" dirty="0" smtClean="0">
                <a:solidFill>
                  <a:srgbClr val="299E0E"/>
                </a:solidFill>
                <a:latin typeface="Arial"/>
                <a:ea typeface="Arial"/>
              </a:rPr>
              <a:t> ERINEVUSED</a:t>
            </a:r>
            <a:r>
              <a:rPr lang="ru-RU" sz="64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17028720" y="4470120"/>
            <a:ext cx="5641200" cy="1035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3600" b="1" spc="-1" dirty="0" smtClean="0">
                <a:solidFill>
                  <a:srgbClr val="585858"/>
                </a:solidFill>
                <a:latin typeface="Arial"/>
              </a:rPr>
              <a:t>Kaasaegne toidusedel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8357040" y="4470120"/>
            <a:ext cx="7669080" cy="1035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 algn="ctr">
              <a:lnSpc>
                <a:spcPct val="100000"/>
              </a:lnSpc>
            </a:pPr>
            <a:r>
              <a:rPr lang="et-EE" sz="3600" b="1" spc="-1" dirty="0" smtClean="0">
                <a:solidFill>
                  <a:srgbClr val="585858"/>
                </a:solidFill>
                <a:latin typeface="Arial"/>
              </a:rPr>
              <a:t>Tasakaalustatud toit</a:t>
            </a:r>
            <a:endParaRPr lang="ru-RU" sz="3600" b="0" strike="noStrike" spc="-1" dirty="0">
              <a:latin typeface="Arial"/>
            </a:endParaRPr>
          </a:p>
        </p:txBody>
      </p:sp>
      <p:grpSp>
        <p:nvGrpSpPr>
          <p:cNvPr id="148" name="Group 4"/>
          <p:cNvGrpSpPr/>
          <p:nvPr/>
        </p:nvGrpSpPr>
        <p:grpSpPr>
          <a:xfrm>
            <a:off x="3398040" y="11415600"/>
            <a:ext cx="4514040" cy="1949400"/>
            <a:chOff x="3398040" y="11415600"/>
            <a:chExt cx="4514040" cy="1949400"/>
          </a:xfrm>
        </p:grpSpPr>
        <p:sp>
          <p:nvSpPr>
            <p:cNvPr id="149" name="CustomShape 5"/>
            <p:cNvSpPr/>
            <p:nvPr/>
          </p:nvSpPr>
          <p:spPr>
            <a:xfrm>
              <a:off x="3782880" y="11415600"/>
              <a:ext cx="4129200" cy="19494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et-EE" sz="3200" b="1" spc="-1" dirty="0" smtClean="0">
                  <a:solidFill>
                    <a:srgbClr val="E35A3C"/>
                  </a:solidFill>
                  <a:latin typeface="Arial"/>
                </a:rPr>
                <a:t>VALGUD</a:t>
              </a:r>
              <a:endParaRPr lang="ru-RU" sz="32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t-EE" sz="3200" b="1" spc="-1" dirty="0" smtClean="0">
                  <a:solidFill>
                    <a:srgbClr val="535353"/>
                  </a:solidFill>
                  <a:latin typeface="Arial"/>
                </a:rPr>
                <a:t>loomsed</a:t>
              </a:r>
              <a:endParaRPr lang="ru-RU" sz="32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t-EE" sz="3200" b="1" spc="-1" dirty="0" smtClean="0">
                  <a:solidFill>
                    <a:srgbClr val="535353"/>
                  </a:solidFill>
                  <a:latin typeface="Arial"/>
                </a:rPr>
                <a:t>taimsed</a:t>
              </a:r>
              <a:endParaRPr lang="ru-RU" sz="3200" b="0" strike="noStrike" spc="-1" dirty="0">
                <a:latin typeface="Arial"/>
              </a:endParaRPr>
            </a:p>
          </p:txBody>
        </p:sp>
        <p:sp>
          <p:nvSpPr>
            <p:cNvPr id="150" name="CustomShape 6"/>
            <p:cNvSpPr/>
            <p:nvPr/>
          </p:nvSpPr>
          <p:spPr>
            <a:xfrm>
              <a:off x="3398040" y="12246480"/>
              <a:ext cx="304560" cy="304560"/>
            </a:xfrm>
            <a:prstGeom prst="rect">
              <a:avLst/>
            </a:prstGeom>
            <a:solidFill>
              <a:srgbClr val="DDF255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1" name="CustomShape 7"/>
            <p:cNvSpPr/>
            <p:nvPr/>
          </p:nvSpPr>
          <p:spPr>
            <a:xfrm>
              <a:off x="3398400" y="12727800"/>
              <a:ext cx="304560" cy="304560"/>
            </a:xfrm>
            <a:prstGeom prst="rect">
              <a:avLst/>
            </a:prstGeom>
            <a:solidFill>
              <a:srgbClr val="C7CF2B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2" name="CustomShape 8"/>
          <p:cNvSpPr/>
          <p:nvPr/>
        </p:nvSpPr>
        <p:spPr>
          <a:xfrm>
            <a:off x="2359440" y="6630120"/>
            <a:ext cx="5171400" cy="2436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3200" b="1" spc="-1" dirty="0" smtClean="0">
                <a:solidFill>
                  <a:srgbClr val="E35A3C"/>
                </a:solidFill>
                <a:latin typeface="Arial"/>
              </a:rPr>
              <a:t>PROBIOOTIKUMID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3200" b="1" spc="-1" dirty="0" smtClean="0">
                <a:solidFill>
                  <a:srgbClr val="E35A3C"/>
                </a:solidFill>
                <a:latin typeface="Arial"/>
                <a:ea typeface="Arial"/>
              </a:rPr>
              <a:t>VITAMIINID</a:t>
            </a:r>
            <a:r>
              <a:rPr lang="ru-RU" sz="3200" b="1" strike="noStrike" spc="-1" dirty="0" smtClean="0">
                <a:solidFill>
                  <a:srgbClr val="E35A3C"/>
                </a:solidFill>
                <a:latin typeface="Arial"/>
                <a:ea typeface="Arial"/>
              </a:rPr>
              <a:t>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3200" b="1" spc="-1" dirty="0" smtClean="0">
                <a:solidFill>
                  <a:srgbClr val="E35A3C"/>
                </a:solidFill>
                <a:latin typeface="Arial"/>
              </a:rPr>
              <a:t>JA MINERAALID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53" name="CustomShape 9"/>
          <p:cNvSpPr/>
          <p:nvPr/>
        </p:nvSpPr>
        <p:spPr>
          <a:xfrm>
            <a:off x="2026800" y="6948000"/>
            <a:ext cx="304560" cy="304560"/>
          </a:xfrm>
          <a:prstGeom prst="rect">
            <a:avLst/>
          </a:prstGeom>
          <a:solidFill>
            <a:srgbClr val="E35A3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10"/>
          <p:cNvSpPr/>
          <p:nvPr/>
        </p:nvSpPr>
        <p:spPr>
          <a:xfrm>
            <a:off x="2026800" y="7935480"/>
            <a:ext cx="304560" cy="304560"/>
          </a:xfrm>
          <a:prstGeom prst="rect">
            <a:avLst/>
          </a:prstGeom>
          <a:solidFill>
            <a:srgbClr val="99EED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55" name="Group 11"/>
          <p:cNvGrpSpPr/>
          <p:nvPr/>
        </p:nvGrpSpPr>
        <p:grpSpPr>
          <a:xfrm>
            <a:off x="2026440" y="9030240"/>
            <a:ext cx="5533560" cy="2368080"/>
            <a:chOff x="2026440" y="9030240"/>
            <a:chExt cx="5533560" cy="2368080"/>
          </a:xfrm>
        </p:grpSpPr>
        <p:grpSp>
          <p:nvGrpSpPr>
            <p:cNvPr id="156" name="Group 12"/>
            <p:cNvGrpSpPr/>
            <p:nvPr/>
          </p:nvGrpSpPr>
          <p:grpSpPr>
            <a:xfrm>
              <a:off x="2026440" y="9030240"/>
              <a:ext cx="3764760" cy="1868040"/>
              <a:chOff x="2026440" y="9030240"/>
              <a:chExt cx="3764760" cy="1868040"/>
            </a:xfrm>
          </p:grpSpPr>
          <p:sp>
            <p:nvSpPr>
              <p:cNvPr id="157" name="CustomShape 13"/>
              <p:cNvSpPr/>
              <p:nvPr/>
            </p:nvSpPr>
            <p:spPr>
              <a:xfrm>
                <a:off x="2401200" y="9030240"/>
                <a:ext cx="3390000" cy="186804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E35A3C"/>
                    </a:solidFill>
                    <a:latin typeface="Arial"/>
                  </a:rPr>
                  <a:t>SÜSIVESIKUD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</a:rPr>
                  <a:t>lihtsad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</a:rPr>
                  <a:t>Liit-</a:t>
                </a:r>
                <a:endParaRPr lang="ru-RU" sz="3200" b="0" strike="noStrike" spc="-1" dirty="0">
                  <a:latin typeface="Arial"/>
                </a:endParaRPr>
              </a:p>
            </p:txBody>
          </p:sp>
          <p:sp>
            <p:nvSpPr>
              <p:cNvPr id="158" name="CustomShape 14"/>
              <p:cNvSpPr/>
              <p:nvPr/>
            </p:nvSpPr>
            <p:spPr>
              <a:xfrm>
                <a:off x="2026440" y="9772920"/>
                <a:ext cx="304560" cy="304560"/>
              </a:xfrm>
              <a:prstGeom prst="rect">
                <a:avLst/>
              </a:prstGeom>
              <a:solidFill>
                <a:srgbClr val="49B437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" name="CustomShape 15"/>
              <p:cNvSpPr/>
              <p:nvPr/>
            </p:nvSpPr>
            <p:spPr>
              <a:xfrm>
                <a:off x="2026800" y="10254600"/>
                <a:ext cx="304560" cy="304560"/>
              </a:xfrm>
              <a:prstGeom prst="rect">
                <a:avLst/>
              </a:prstGeom>
              <a:solidFill>
                <a:srgbClr val="267819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60" name="CustomShape 16"/>
            <p:cNvSpPr/>
            <p:nvPr/>
          </p:nvSpPr>
          <p:spPr>
            <a:xfrm>
              <a:off x="2388600" y="10484640"/>
              <a:ext cx="5171400" cy="913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et-EE" sz="2800" b="1" i="1" spc="-1" dirty="0" smtClean="0">
                  <a:solidFill>
                    <a:srgbClr val="535353"/>
                  </a:solidFill>
                  <a:latin typeface="Arial"/>
                </a:rPr>
                <a:t>KIUDAINED</a:t>
              </a:r>
              <a:endParaRPr lang="ru-RU" sz="2800" b="0" strike="noStrike" spc="-1" dirty="0">
                <a:latin typeface="Arial"/>
              </a:endParaRPr>
            </a:p>
          </p:txBody>
        </p:sp>
        <p:sp>
          <p:nvSpPr>
            <p:cNvPr id="161" name="CustomShape 17"/>
            <p:cNvSpPr/>
            <p:nvPr/>
          </p:nvSpPr>
          <p:spPr>
            <a:xfrm>
              <a:off x="2031840" y="10741680"/>
              <a:ext cx="304560" cy="304560"/>
            </a:xfrm>
            <a:prstGeom prst="rect">
              <a:avLst/>
            </a:prstGeom>
            <a:solidFill>
              <a:srgbClr val="7ADC5A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2" name="Line 18"/>
          <p:cNvSpPr/>
          <p:nvPr/>
        </p:nvSpPr>
        <p:spPr>
          <a:xfrm>
            <a:off x="1689840" y="664272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63" name="Group 19"/>
          <p:cNvGrpSpPr/>
          <p:nvPr/>
        </p:nvGrpSpPr>
        <p:grpSpPr>
          <a:xfrm>
            <a:off x="2026440" y="3692520"/>
            <a:ext cx="5542560" cy="2860200"/>
            <a:chOff x="2026440" y="3692520"/>
            <a:chExt cx="5542560" cy="2860200"/>
          </a:xfrm>
        </p:grpSpPr>
        <p:grpSp>
          <p:nvGrpSpPr>
            <p:cNvPr id="164" name="Group 20"/>
            <p:cNvGrpSpPr/>
            <p:nvPr/>
          </p:nvGrpSpPr>
          <p:grpSpPr>
            <a:xfrm>
              <a:off x="2026440" y="3692520"/>
              <a:ext cx="5462280" cy="2437560"/>
              <a:chOff x="2026440" y="3692520"/>
              <a:chExt cx="5462280" cy="2437560"/>
            </a:xfrm>
          </p:grpSpPr>
          <p:sp>
            <p:nvSpPr>
              <p:cNvPr id="165" name="CustomShape 21"/>
              <p:cNvSpPr/>
              <p:nvPr/>
            </p:nvSpPr>
            <p:spPr>
              <a:xfrm>
                <a:off x="2442960" y="3692520"/>
                <a:ext cx="2980800" cy="97452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E35A3C"/>
                    </a:solidFill>
                    <a:latin typeface="Arial"/>
                  </a:rPr>
                  <a:t>RASVAD</a:t>
                </a:r>
                <a:endParaRPr lang="ru-RU" sz="3200" b="0" strike="noStrike" spc="-1" dirty="0">
                  <a:latin typeface="Arial"/>
                </a:endParaRPr>
              </a:p>
            </p:txBody>
          </p:sp>
          <p:sp>
            <p:nvSpPr>
              <p:cNvPr id="166" name="CustomShape 22"/>
              <p:cNvSpPr/>
              <p:nvPr/>
            </p:nvSpPr>
            <p:spPr>
              <a:xfrm>
                <a:off x="2413080" y="4180680"/>
                <a:ext cx="507564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</a:rPr>
                  <a:t>küllastumata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Tahked ja</a:t>
                </a:r>
                <a:r>
                  <a:rPr lang="ru-RU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</a:t>
                </a:r>
                <a:r>
                  <a:rPr lang="et-EE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küllastunud</a:t>
                </a:r>
                <a:endParaRPr lang="ru-RU" sz="3200" b="0" strike="noStrike" spc="-1" dirty="0">
                  <a:latin typeface="Arial"/>
                </a:endParaRPr>
              </a:p>
            </p:txBody>
          </p:sp>
          <p:sp>
            <p:nvSpPr>
              <p:cNvPr id="167" name="CustomShape 23"/>
              <p:cNvSpPr/>
              <p:nvPr/>
            </p:nvSpPr>
            <p:spPr>
              <a:xfrm>
                <a:off x="2026440" y="4522320"/>
                <a:ext cx="304560" cy="304560"/>
              </a:xfrm>
              <a:prstGeom prst="rect">
                <a:avLst/>
              </a:prstGeom>
              <a:solidFill>
                <a:srgbClr val="3075B6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" name="CustomShape 24"/>
              <p:cNvSpPr/>
              <p:nvPr/>
            </p:nvSpPr>
            <p:spPr>
              <a:xfrm>
                <a:off x="2026800" y="5003640"/>
                <a:ext cx="304560" cy="304560"/>
              </a:xfrm>
              <a:prstGeom prst="rect">
                <a:avLst/>
              </a:prstGeom>
              <a:solidFill>
                <a:srgbClr val="45ABDE"/>
              </a:solidFill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69" name="CustomShape 25"/>
            <p:cNvSpPr/>
            <p:nvPr/>
          </p:nvSpPr>
          <p:spPr>
            <a:xfrm>
              <a:off x="2026440" y="5907960"/>
              <a:ext cx="304560" cy="304560"/>
            </a:xfrm>
            <a:prstGeom prst="rect">
              <a:avLst/>
            </a:prstGeom>
            <a:solidFill>
              <a:srgbClr val="634A9E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0" name="CustomShape 26"/>
            <p:cNvSpPr/>
            <p:nvPr/>
          </p:nvSpPr>
          <p:spPr>
            <a:xfrm>
              <a:off x="2397600" y="5639040"/>
              <a:ext cx="5171400" cy="913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43720" tIns="243720" rIns="243720" bIns="243720"/>
            <a:lstStyle/>
            <a:p>
              <a:pPr>
                <a:lnSpc>
                  <a:spcPct val="100000"/>
                </a:lnSpc>
              </a:pPr>
              <a:r>
                <a:rPr lang="et-EE" sz="2800" b="1" i="1" spc="-1" dirty="0" smtClean="0">
                  <a:solidFill>
                    <a:srgbClr val="535353"/>
                  </a:solidFill>
                  <a:latin typeface="Arial"/>
                </a:rPr>
                <a:t>FOSFOLIPIIDID</a:t>
              </a:r>
              <a:endParaRPr lang="ru-RU" sz="2800" b="0" strike="noStrike" spc="-1" dirty="0">
                <a:latin typeface="Arial"/>
              </a:endParaRPr>
            </a:p>
          </p:txBody>
        </p:sp>
      </p:grpSp>
      <p:sp>
        <p:nvSpPr>
          <p:cNvPr id="171" name="Line 27"/>
          <p:cNvSpPr/>
          <p:nvPr/>
        </p:nvSpPr>
        <p:spPr>
          <a:xfrm>
            <a:off x="1689840" y="755100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Line 28"/>
          <p:cNvSpPr/>
          <p:nvPr/>
        </p:nvSpPr>
        <p:spPr>
          <a:xfrm>
            <a:off x="1689840" y="893592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Line 29"/>
          <p:cNvSpPr/>
          <p:nvPr/>
        </p:nvSpPr>
        <p:spPr>
          <a:xfrm>
            <a:off x="1689840" y="11378880"/>
            <a:ext cx="5187240" cy="0"/>
          </a:xfrm>
          <a:prstGeom prst="line">
            <a:avLst/>
          </a:prstGeom>
          <a:ln w="25560">
            <a:solidFill>
              <a:srgbClr val="309C1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30"/>
          <p:cNvSpPr/>
          <p:nvPr/>
        </p:nvSpPr>
        <p:spPr>
          <a:xfrm rot="19006800">
            <a:off x="9399960" y="619812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Белки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75" name="CustomShape 31"/>
          <p:cNvSpPr/>
          <p:nvPr/>
        </p:nvSpPr>
        <p:spPr>
          <a:xfrm rot="1885800">
            <a:off x="13295160" y="598680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Arial"/>
                <a:ea typeface="Arial"/>
              </a:rPr>
              <a:t>Жиры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6" name="CustomShape 32"/>
          <p:cNvSpPr/>
          <p:nvPr/>
        </p:nvSpPr>
        <p:spPr>
          <a:xfrm>
            <a:off x="11314800" y="11581200"/>
            <a:ext cx="224712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Arial"/>
                <a:ea typeface="Arial"/>
              </a:rPr>
              <a:t>Углеводы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7" name="CustomShape 33"/>
          <p:cNvSpPr/>
          <p:nvPr/>
        </p:nvSpPr>
        <p:spPr>
          <a:xfrm rot="20227200">
            <a:off x="17985960" y="567360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535353"/>
                </a:solidFill>
                <a:latin typeface="Arial"/>
                <a:ea typeface="Arial"/>
              </a:rPr>
              <a:t>Белки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8" name="CustomShape 34"/>
          <p:cNvSpPr/>
          <p:nvPr/>
        </p:nvSpPr>
        <p:spPr>
          <a:xfrm rot="3384000">
            <a:off x="21852720" y="6991200"/>
            <a:ext cx="176688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Arial"/>
                <a:ea typeface="Arial"/>
              </a:rPr>
              <a:t>Жиры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9" name="CustomShape 35"/>
          <p:cNvSpPr/>
          <p:nvPr/>
        </p:nvSpPr>
        <p:spPr>
          <a:xfrm>
            <a:off x="19121040" y="11594160"/>
            <a:ext cx="2247120" cy="852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Arial"/>
                <a:ea typeface="Arial"/>
              </a:rPr>
              <a:t>Углеводы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24.png"/>
          <p:cNvPicPr/>
          <p:nvPr/>
        </p:nvPicPr>
        <p:blipFill>
          <a:blip r:embed="rId3" cstate="print"/>
          <a:stretch/>
        </p:blipFill>
        <p:spPr>
          <a:xfrm>
            <a:off x="0" y="0"/>
            <a:ext cx="243835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1280520" y="914400"/>
            <a:ext cx="10624680" cy="377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FFFFFF"/>
                </a:solidFill>
                <a:latin typeface="Arial"/>
                <a:ea typeface="Arial"/>
              </a:rPr>
              <a:t>MILLES</a:t>
            </a:r>
            <a:r>
              <a:rPr lang="ru-RU" sz="6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t-EE" sz="6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ON TÄNAPÄEVA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FFFFFF"/>
                </a:solidFill>
                <a:latin typeface="Arial"/>
                <a:ea typeface="Arial"/>
              </a:rPr>
              <a:t>TOIDUSEDELI</a:t>
            </a:r>
            <a:r>
              <a:rPr lang="ru-RU" sz="6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FFFFFF"/>
                </a:solidFill>
                <a:latin typeface="Arial"/>
                <a:ea typeface="Arial"/>
              </a:rPr>
              <a:t>PROBLEEM</a:t>
            </a:r>
            <a:r>
              <a:rPr lang="ru-RU" sz="64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? </a:t>
            </a:r>
            <a:endParaRPr lang="ru-RU" sz="6400" b="0" strike="noStrike" spc="-1" dirty="0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16225200" y="2876400"/>
            <a:ext cx="7734240" cy="4142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800" b="1" spc="-1" dirty="0" smtClean="0">
                <a:solidFill>
                  <a:srgbClr val="299E0E"/>
                </a:solidFill>
                <a:latin typeface="Arial"/>
                <a:ea typeface="Arial"/>
              </a:rPr>
              <a:t>DEFITSIIT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: </a:t>
            </a:r>
            <a:endParaRPr lang="ru-RU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8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et-EE" sz="3200" spc="-1" dirty="0" smtClean="0">
                <a:solidFill>
                  <a:srgbClr val="585858"/>
                </a:solidFill>
                <a:latin typeface="Arial"/>
                <a:ea typeface="Arial"/>
              </a:rPr>
              <a:t>vitamiinide</a:t>
            </a:r>
            <a:r>
              <a:rPr lang="ru-RU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, </a:t>
            </a:r>
            <a:endParaRPr lang="ru-RU" sz="32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et-EE" sz="3200" spc="-1" dirty="0" smtClean="0">
                <a:solidFill>
                  <a:srgbClr val="585858"/>
                </a:solidFill>
                <a:latin typeface="Arial"/>
                <a:ea typeface="Arial"/>
              </a:rPr>
              <a:t>mineraalide</a:t>
            </a:r>
            <a:r>
              <a:rPr lang="ru-RU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 </a:t>
            </a:r>
            <a:endParaRPr lang="ru-RU" sz="32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et-EE" sz="3200" spc="-1" dirty="0" smtClean="0">
                <a:solidFill>
                  <a:srgbClr val="585858"/>
                </a:solidFill>
                <a:latin typeface="Arial"/>
              </a:rPr>
              <a:t>kiudainete</a:t>
            </a:r>
            <a:endParaRPr lang="ru-RU" sz="32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et-EE" sz="3200" spc="-1" dirty="0" smtClean="0">
                <a:solidFill>
                  <a:srgbClr val="585858"/>
                </a:solidFill>
                <a:latin typeface="Arial"/>
                <a:ea typeface="Arial"/>
              </a:rPr>
              <a:t>Küllastumata rasvade</a:t>
            </a:r>
            <a:r>
              <a:rPr lang="ru-RU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endParaRPr lang="ru-RU" sz="32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et-EE" sz="3200" spc="-1" dirty="0" smtClean="0">
                <a:solidFill>
                  <a:srgbClr val="585858"/>
                </a:solidFill>
                <a:latin typeface="Arial"/>
              </a:rPr>
              <a:t>probiootikumide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1275480" y="5067000"/>
            <a:ext cx="10629720" cy="3779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r>
              <a:rPr lang="et-EE" sz="3600" b="1" spc="-1" dirty="0" smtClean="0">
                <a:solidFill>
                  <a:srgbClr val="FFFFFF"/>
                </a:solidFill>
                <a:latin typeface="Arial"/>
                <a:ea typeface="Arial"/>
              </a:rPr>
              <a:t>Rafineeritud toit</a:t>
            </a:r>
            <a:r>
              <a:rPr lang="ru-RU" sz="3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*, </a:t>
            </a:r>
            <a:r>
              <a:rPr lang="et-EE" sz="3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kiirtoit</a:t>
            </a:r>
            <a:r>
              <a:rPr lang="ru-RU" sz="3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, </a:t>
            </a:r>
            <a:r>
              <a:rPr lang="et-EE" sz="3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mittehooajalised</a:t>
            </a:r>
            <a:r>
              <a:rPr lang="ru-RU" sz="3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t-EE" sz="3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puu- ja juurviljad</a:t>
            </a:r>
            <a:r>
              <a:rPr lang="ru-RU" sz="3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, </a:t>
            </a:r>
            <a:r>
              <a:rPr lang="et-EE" sz="3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piimatooted</a:t>
            </a:r>
            <a:r>
              <a:rPr lang="ru-RU" sz="36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,</a:t>
            </a:r>
            <a:r>
              <a:rPr lang="ru-RU" sz="36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r>
              <a:rPr lang="et-EE" sz="3600" b="1" spc="-1" dirty="0" smtClean="0">
                <a:solidFill>
                  <a:srgbClr val="DDF255"/>
                </a:solidFill>
                <a:latin typeface="Arial"/>
                <a:ea typeface="Arial"/>
              </a:rPr>
              <a:t>mis sisaldavad</a:t>
            </a:r>
            <a:r>
              <a:rPr lang="ru-RU" sz="3600" b="1" strike="noStrike" spc="-1" dirty="0" smtClean="0">
                <a:solidFill>
                  <a:srgbClr val="DDF255"/>
                </a:solidFill>
                <a:latin typeface="Arial"/>
                <a:ea typeface="Arial"/>
              </a:rPr>
              <a:t> </a:t>
            </a:r>
            <a:r>
              <a:rPr lang="et-EE" sz="3600" b="1" strike="noStrike" spc="-1" dirty="0" smtClean="0">
                <a:solidFill>
                  <a:srgbClr val="DDF255"/>
                </a:solidFill>
                <a:latin typeface="Arial"/>
                <a:ea typeface="Arial"/>
              </a:rPr>
              <a:t>taimseid rasvu</a:t>
            </a:r>
            <a:r>
              <a:rPr lang="ru-RU" sz="3600" b="1" strike="noStrike" spc="-1" dirty="0" smtClean="0">
                <a:solidFill>
                  <a:srgbClr val="DDF255"/>
                </a:solidFill>
                <a:latin typeface="Arial"/>
                <a:ea typeface="Arial"/>
              </a:rPr>
              <a:t>, </a:t>
            </a:r>
            <a:r>
              <a:rPr lang="et-EE" sz="3600" b="1" spc="-1" dirty="0" smtClean="0">
                <a:solidFill>
                  <a:schemeClr val="bg1"/>
                </a:solidFill>
                <a:latin typeface="Arial"/>
                <a:ea typeface="Arial"/>
              </a:rPr>
              <a:t>liigne loomse päritoluga rasv</a:t>
            </a:r>
            <a:r>
              <a:rPr lang="ru-RU" sz="3600" b="1" strike="noStrike" spc="-1" dirty="0" smtClean="0">
                <a:solidFill>
                  <a:schemeClr val="bg1"/>
                </a:solidFill>
                <a:latin typeface="Arial"/>
                <a:ea typeface="Arial"/>
              </a:rPr>
              <a:t> </a:t>
            </a:r>
            <a:r>
              <a:rPr lang="et-EE" sz="3600" b="1" strike="noStrike" spc="-1" dirty="0" smtClean="0">
                <a:solidFill>
                  <a:schemeClr val="bg1"/>
                </a:solidFill>
                <a:latin typeface="Arial"/>
                <a:ea typeface="Arial"/>
              </a:rPr>
              <a:t>ja ühekülgne toidusedel üleüldse loovad organismis</a:t>
            </a:r>
            <a:r>
              <a:rPr lang="ru-RU" sz="3600" b="1" strike="noStrike" spc="-1" dirty="0" smtClean="0">
                <a:solidFill>
                  <a:schemeClr val="bg1"/>
                </a:solidFill>
                <a:latin typeface="Arial"/>
                <a:ea typeface="Arial"/>
              </a:rPr>
              <a:t> 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184" name="CustomShape 4"/>
          <p:cNvSpPr/>
          <p:nvPr/>
        </p:nvSpPr>
        <p:spPr>
          <a:xfrm>
            <a:off x="16274880" y="8439840"/>
            <a:ext cx="7152120" cy="3168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800" b="1" spc="-1" dirty="0" smtClean="0">
                <a:solidFill>
                  <a:srgbClr val="299E0E"/>
                </a:solidFill>
                <a:latin typeface="Arial"/>
                <a:ea typeface="Arial"/>
              </a:rPr>
              <a:t>LIIGNE</a:t>
            </a:r>
            <a:r>
              <a:rPr lang="ru-RU" sz="4800" b="1" strike="noStrike" spc="-1" dirty="0" smtClean="0">
                <a:solidFill>
                  <a:srgbClr val="299E0E"/>
                </a:solidFill>
                <a:latin typeface="Arial"/>
                <a:ea typeface="Arial"/>
              </a:rPr>
              <a:t>: </a:t>
            </a:r>
            <a:endParaRPr lang="ru-RU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8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ru-RU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«</a:t>
            </a:r>
            <a:r>
              <a:rPr lang="et-EE" sz="3200" spc="-1" dirty="0" smtClean="0">
                <a:solidFill>
                  <a:srgbClr val="585858"/>
                </a:solidFill>
                <a:latin typeface="Arial"/>
                <a:ea typeface="Arial"/>
              </a:rPr>
              <a:t>kiired</a:t>
            </a:r>
            <a:r>
              <a:rPr lang="ru-RU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» </a:t>
            </a:r>
            <a:r>
              <a:rPr lang="et-EE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süsivesikud</a:t>
            </a:r>
            <a:r>
              <a:rPr lang="ru-RU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, </a:t>
            </a:r>
            <a:endParaRPr lang="ru-RU" sz="32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et-EE" sz="3200" spc="-1" dirty="0" smtClean="0">
                <a:solidFill>
                  <a:srgbClr val="585858"/>
                </a:solidFill>
                <a:latin typeface="Arial"/>
                <a:ea typeface="Arial"/>
              </a:rPr>
              <a:t>tahked</a:t>
            </a:r>
            <a:r>
              <a:rPr lang="ru-RU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r>
              <a:rPr lang="et-EE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ja küllastunud rasvad</a:t>
            </a:r>
            <a:r>
              <a:rPr lang="ru-RU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endParaRPr lang="ru-RU" sz="3200" b="0" strike="noStrike" spc="-1" dirty="0">
              <a:latin typeface="Arial"/>
            </a:endParaRPr>
          </a:p>
          <a:p>
            <a:pPr marL="366840" indent="-442800">
              <a:lnSpc>
                <a:spcPct val="100000"/>
              </a:lnSpc>
              <a:buClr>
                <a:srgbClr val="585858"/>
              </a:buClr>
              <a:buSzPct val="104000"/>
              <a:buFont typeface="Montserrat Regular"/>
              <a:buChar char="●"/>
            </a:pPr>
            <a:r>
              <a:rPr lang="et-EE" sz="3200" spc="-1" dirty="0" smtClean="0">
                <a:solidFill>
                  <a:srgbClr val="585858"/>
                </a:solidFill>
                <a:latin typeface="Arial"/>
                <a:ea typeface="Arial"/>
              </a:rPr>
              <a:t>sool</a:t>
            </a:r>
            <a:r>
              <a:rPr lang="ru-RU" sz="3200" b="0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185" name="image25.png"/>
          <p:cNvPicPr/>
          <p:nvPr/>
        </p:nvPicPr>
        <p:blipFill>
          <a:blip r:embed="rId4" cstate="print"/>
          <a:stretch/>
        </p:blipFill>
        <p:spPr>
          <a:xfrm>
            <a:off x="13792320" y="2889720"/>
            <a:ext cx="1523520" cy="2945880"/>
          </a:xfrm>
          <a:prstGeom prst="rect">
            <a:avLst/>
          </a:prstGeom>
          <a:ln w="12600">
            <a:noFill/>
          </a:ln>
        </p:spPr>
      </p:pic>
      <p:pic>
        <p:nvPicPr>
          <p:cNvPr id="186" name="image26.png"/>
          <p:cNvPicPr/>
          <p:nvPr/>
        </p:nvPicPr>
        <p:blipFill>
          <a:blip r:embed="rId5" cstate="print"/>
          <a:stretch/>
        </p:blipFill>
        <p:spPr>
          <a:xfrm>
            <a:off x="13868280" y="8370000"/>
            <a:ext cx="1422000" cy="2831760"/>
          </a:xfrm>
          <a:prstGeom prst="rect">
            <a:avLst/>
          </a:prstGeom>
          <a:ln w="12600">
            <a:noFill/>
          </a:ln>
        </p:spPr>
      </p:pic>
      <p:sp>
        <p:nvSpPr>
          <p:cNvPr id="187" name="Line 5"/>
          <p:cNvSpPr/>
          <p:nvPr/>
        </p:nvSpPr>
        <p:spPr>
          <a:xfrm>
            <a:off x="8424000" y="8337240"/>
            <a:ext cx="2892960" cy="0"/>
          </a:xfrm>
          <a:prstGeom prst="line">
            <a:avLst/>
          </a:prstGeom>
          <a:ln w="76320">
            <a:solidFill>
              <a:srgbClr val="DDF06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5.png"/>
          <p:cNvPicPr/>
          <p:nvPr/>
        </p:nvPicPr>
        <p:blipFill>
          <a:blip r:embed="rId3" cstate="print"/>
          <a:stretch/>
        </p:blipFill>
        <p:spPr>
          <a:xfrm>
            <a:off x="0" y="3600"/>
            <a:ext cx="24383520" cy="13708440"/>
          </a:xfrm>
          <a:prstGeom prst="rect">
            <a:avLst/>
          </a:prstGeom>
          <a:ln w="12600"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1267920" y="588600"/>
            <a:ext cx="2205108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535353"/>
                </a:solidFill>
                <a:latin typeface="Arial"/>
                <a:ea typeface="Arial"/>
              </a:rPr>
              <a:t>PALJU ON TEGELIKULT</a:t>
            </a:r>
            <a:r>
              <a:rPr lang="ru-RU" sz="6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6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VITAMIINE</a:t>
            </a:r>
            <a:r>
              <a:rPr lang="ru-RU" sz="6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6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6400" b="1" spc="-1" dirty="0" smtClean="0">
                <a:solidFill>
                  <a:srgbClr val="535353"/>
                </a:solidFill>
                <a:latin typeface="Arial"/>
                <a:ea typeface="Arial"/>
              </a:rPr>
              <a:t>MITTEHOOAJALISTES</a:t>
            </a:r>
            <a:r>
              <a:rPr lang="ru-RU" sz="6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6400" b="1" spc="-1" dirty="0" smtClean="0">
                <a:solidFill>
                  <a:srgbClr val="535353"/>
                </a:solidFill>
                <a:latin typeface="Arial"/>
                <a:ea typeface="Arial"/>
              </a:rPr>
              <a:t>JUUR- ja </a:t>
            </a:r>
            <a:r>
              <a:rPr lang="ru-RU" sz="6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Р</a:t>
            </a:r>
            <a:r>
              <a:rPr lang="et-EE" sz="6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UUVILJADES</a:t>
            </a:r>
            <a:r>
              <a:rPr lang="ru-RU" sz="6400" b="1" strike="noStrike" spc="-1" dirty="0" smtClean="0">
                <a:solidFill>
                  <a:srgbClr val="535353"/>
                </a:solidFill>
                <a:latin typeface="Arial"/>
                <a:ea typeface="Arial"/>
              </a:rPr>
              <a:t>?</a:t>
            </a:r>
            <a:endParaRPr lang="ru-RU" sz="6400" b="0" strike="noStrike" spc="-1" dirty="0">
              <a:latin typeface="Arial"/>
            </a:endParaRPr>
          </a:p>
        </p:txBody>
      </p:sp>
      <p:sp>
        <p:nvSpPr>
          <p:cNvPr id="190" name="Line 2"/>
          <p:cNvSpPr/>
          <p:nvPr/>
        </p:nvSpPr>
        <p:spPr>
          <a:xfrm>
            <a:off x="2801880" y="15731280"/>
            <a:ext cx="20506680" cy="0"/>
          </a:xfrm>
          <a:prstGeom prst="line">
            <a:avLst/>
          </a:prstGeom>
          <a:ln w="25560" cap="rnd">
            <a:solidFill>
              <a:srgbClr val="3D85C6"/>
            </a:solidFill>
            <a:custDash>
              <a:ds d="4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3"/>
          <p:cNvSpPr/>
          <p:nvPr/>
        </p:nvSpPr>
        <p:spPr>
          <a:xfrm>
            <a:off x="1279440" y="2643840"/>
            <a:ext cx="21825000" cy="1949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3200" b="1" spc="-1" dirty="0" smtClean="0">
                <a:solidFill>
                  <a:srgbClr val="585858"/>
                </a:solidFill>
                <a:latin typeface="Arial"/>
                <a:ea typeface="Arial"/>
              </a:rPr>
              <a:t>Mittehooajalised juur- ja puuviljad kasvatatakse</a:t>
            </a:r>
            <a:r>
              <a:rPr lang="ru-RU" sz="3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r>
              <a:rPr lang="et-EE" sz="3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kasvuhoonetes või troopilistel plantatsioonidel</a:t>
            </a:r>
            <a:r>
              <a:rPr lang="ru-RU" sz="3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.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3200" b="1" spc="-1" dirty="0" smtClean="0">
                <a:solidFill>
                  <a:srgbClr val="585858"/>
                </a:solidFill>
                <a:latin typeface="Arial"/>
                <a:ea typeface="Arial"/>
              </a:rPr>
              <a:t>Esimese puhul</a:t>
            </a:r>
            <a:r>
              <a:rPr lang="ru-RU" sz="3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r>
              <a:rPr lang="et-EE" sz="3200" b="1" spc="-1" dirty="0" smtClean="0">
                <a:solidFill>
                  <a:srgbClr val="299E0E"/>
                </a:solidFill>
                <a:latin typeface="Arial"/>
                <a:ea typeface="Arial"/>
              </a:rPr>
              <a:t>koguneb viljadesse</a:t>
            </a:r>
            <a:r>
              <a:rPr lang="ru-RU" sz="3200" b="1" strike="noStrike" spc="-1" dirty="0" smtClean="0">
                <a:solidFill>
                  <a:srgbClr val="309C1F"/>
                </a:solidFill>
                <a:latin typeface="Arial"/>
                <a:ea typeface="Arial"/>
              </a:rPr>
              <a:t> </a:t>
            </a:r>
            <a:r>
              <a:rPr lang="et-EE" sz="3200" b="1" strike="noStrike" spc="-1" dirty="0" smtClean="0">
                <a:solidFill>
                  <a:srgbClr val="309C1F"/>
                </a:solidFill>
                <a:latin typeface="Arial"/>
                <a:ea typeface="Arial"/>
              </a:rPr>
              <a:t>keemilisi aineid</a:t>
            </a:r>
            <a:r>
              <a:rPr lang="ru-RU" sz="3200" b="1" strike="noStrike" spc="-1" dirty="0" smtClean="0">
                <a:solidFill>
                  <a:srgbClr val="309C1F"/>
                </a:solidFill>
                <a:latin typeface="Arial"/>
                <a:ea typeface="Arial"/>
              </a:rPr>
              <a:t> </a:t>
            </a:r>
            <a:r>
              <a:rPr lang="ru-RU" sz="3200" b="1" strike="noStrike" spc="-1" dirty="0">
                <a:solidFill>
                  <a:srgbClr val="309C1F"/>
                </a:solidFill>
                <a:latin typeface="Arial"/>
                <a:ea typeface="Arial"/>
              </a:rPr>
              <a:t>— </a:t>
            </a:r>
            <a:r>
              <a:rPr lang="et-EE" sz="3200" b="1" spc="-1" dirty="0" smtClean="0">
                <a:solidFill>
                  <a:srgbClr val="309C1F"/>
                </a:solidFill>
                <a:latin typeface="Arial"/>
                <a:ea typeface="Arial"/>
              </a:rPr>
              <a:t>kasvu ja valmimise kiirendajaid</a:t>
            </a:r>
            <a:r>
              <a:rPr lang="ru-RU" sz="3200" b="1" strike="noStrike" spc="-1" dirty="0" smtClean="0">
                <a:solidFill>
                  <a:srgbClr val="309C1F"/>
                </a:solidFill>
                <a:latin typeface="Arial"/>
                <a:ea typeface="Arial"/>
              </a:rPr>
              <a:t>.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t-EE" sz="3200" b="1" spc="-1" dirty="0" smtClean="0">
                <a:solidFill>
                  <a:srgbClr val="585858"/>
                </a:solidFill>
                <a:latin typeface="Arial"/>
                <a:ea typeface="Arial"/>
              </a:rPr>
              <a:t>Teise puhul</a:t>
            </a:r>
            <a:r>
              <a:rPr lang="ru-RU" sz="3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r>
              <a:rPr lang="ru-RU" sz="3200" b="1" strike="noStrike" spc="-1" dirty="0">
                <a:solidFill>
                  <a:srgbClr val="585858"/>
                </a:solidFill>
                <a:latin typeface="Arial"/>
                <a:ea typeface="Arial"/>
              </a:rPr>
              <a:t>—  </a:t>
            </a:r>
            <a:r>
              <a:rPr lang="et-EE" sz="3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puudulikku vitamiinide tekke</a:t>
            </a:r>
            <a:r>
              <a:rPr lang="ru-RU" sz="3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.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1278360" y="4443480"/>
            <a:ext cx="5718960" cy="2407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4200" b="1" spc="-1" dirty="0" smtClean="0">
                <a:solidFill>
                  <a:srgbClr val="585858"/>
                </a:solidFill>
                <a:latin typeface="Arial"/>
                <a:ea typeface="Arial"/>
              </a:rPr>
              <a:t>Kuidas puuviljad</a:t>
            </a:r>
            <a:r>
              <a:rPr lang="ru-RU" sz="4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endParaRPr lang="ru-RU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4200" b="1" spc="-1" dirty="0">
                <a:solidFill>
                  <a:srgbClr val="585858"/>
                </a:solidFill>
                <a:latin typeface="Arial"/>
                <a:ea typeface="Arial"/>
              </a:rPr>
              <a:t>j</a:t>
            </a:r>
            <a:r>
              <a:rPr lang="et-EE" sz="4200" b="1" spc="-1" dirty="0" smtClean="0">
                <a:solidFill>
                  <a:srgbClr val="585858"/>
                </a:solidFill>
                <a:latin typeface="Arial"/>
                <a:ea typeface="Arial"/>
              </a:rPr>
              <a:t>a juurviljad jõuavad</a:t>
            </a:r>
            <a:r>
              <a:rPr lang="ru-RU" sz="4200" b="1" strike="noStrike" spc="-1" dirty="0" smtClean="0">
                <a:solidFill>
                  <a:srgbClr val="585858"/>
                </a:solidFill>
                <a:latin typeface="Arial"/>
                <a:ea typeface="Arial"/>
              </a:rPr>
              <a:t> </a:t>
            </a:r>
            <a:r>
              <a:rPr lang="et-EE" sz="4200" b="1" spc="-1" dirty="0" smtClean="0">
                <a:solidFill>
                  <a:srgbClr val="585858"/>
                </a:solidFill>
                <a:latin typeface="Arial"/>
              </a:rPr>
              <a:t>poodi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1279440" y="11204280"/>
            <a:ext cx="18587880" cy="134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43720" tIns="243720" rIns="243720" bIns="243720"/>
          <a:lstStyle/>
          <a:p>
            <a:pPr>
              <a:lnSpc>
                <a:spcPct val="100000"/>
              </a:lnSpc>
            </a:pPr>
            <a:r>
              <a:rPr lang="et-EE" sz="2800" b="1" cap="all" spc="-1" dirty="0" smtClean="0">
                <a:solidFill>
                  <a:srgbClr val="535353"/>
                </a:solidFill>
                <a:latin typeface="Arial"/>
                <a:ea typeface="Arial"/>
              </a:rPr>
              <a:t>Aeganõudev transportimine</a:t>
            </a:r>
            <a:r>
              <a:rPr lang="ru-RU" sz="2800" b="1" strike="noStrike" cap="all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et-EE" sz="2800" b="1" strike="noStrike" cap="all" spc="-1" dirty="0" smtClean="0">
                <a:solidFill>
                  <a:srgbClr val="535353"/>
                </a:solidFill>
                <a:latin typeface="Arial"/>
                <a:ea typeface="Arial"/>
              </a:rPr>
              <a:t>ja pikk säilitamise aeg</a:t>
            </a:r>
            <a:r>
              <a:rPr lang="ru-RU" sz="2800" b="1" strike="noStrike" cap="all" spc="-1" dirty="0" smtClean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2800" b="1" strike="noStrike" cap="all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et-EE" sz="2800" b="1" strike="noStrike" cap="all" spc="-1" dirty="0" smtClean="0">
                <a:solidFill>
                  <a:srgbClr val="299E0E"/>
                </a:solidFill>
                <a:latin typeface="Arial"/>
                <a:ea typeface="Arial"/>
              </a:rPr>
              <a:t>vähendavad</a:t>
            </a:r>
            <a:r>
              <a:rPr lang="ru-RU" sz="2800" b="1" strike="noStrike" cap="all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et-EE" sz="2800" b="1" strike="noStrike" cap="all" spc="-1" dirty="0" smtClean="0">
                <a:solidFill>
                  <a:srgbClr val="299E0E"/>
                </a:solidFill>
                <a:latin typeface="Arial"/>
                <a:ea typeface="Arial"/>
              </a:rPr>
              <a:t>oluliselt</a:t>
            </a:r>
            <a:r>
              <a:rPr lang="ru-RU" sz="2800" b="1" strike="noStrike" cap="all" spc="-1" dirty="0" smtClean="0">
                <a:solidFill>
                  <a:srgbClr val="299E0E"/>
                </a:solidFill>
                <a:latin typeface="Arial"/>
                <a:ea typeface="Arial"/>
              </a:rPr>
              <a:t> </a:t>
            </a:r>
            <a:r>
              <a:rPr lang="et-EE" sz="2800" b="1" strike="noStrike" cap="all" spc="-1" dirty="0" smtClean="0">
                <a:solidFill>
                  <a:srgbClr val="299E0E"/>
                </a:solidFill>
                <a:latin typeface="Arial"/>
                <a:ea typeface="Arial"/>
              </a:rPr>
              <a:t>osade vitamiinide sisaldust</a:t>
            </a:r>
            <a:endParaRPr lang="ru-RU" sz="2800" b="0" strike="noStrike" spc="-1" dirty="0">
              <a:latin typeface="Arial"/>
            </a:endParaRPr>
          </a:p>
        </p:txBody>
      </p:sp>
      <p:grpSp>
        <p:nvGrpSpPr>
          <p:cNvPr id="194" name="Group 6"/>
          <p:cNvGrpSpPr/>
          <p:nvPr/>
        </p:nvGrpSpPr>
        <p:grpSpPr>
          <a:xfrm>
            <a:off x="20244960" y="4281840"/>
            <a:ext cx="5718960" cy="5718960"/>
            <a:chOff x="20244960" y="4281840"/>
            <a:chExt cx="5718960" cy="5718960"/>
          </a:xfrm>
        </p:grpSpPr>
        <p:grpSp>
          <p:nvGrpSpPr>
            <p:cNvPr id="195" name="Group 7"/>
            <p:cNvGrpSpPr/>
            <p:nvPr/>
          </p:nvGrpSpPr>
          <p:grpSpPr>
            <a:xfrm>
              <a:off x="20832120" y="5635800"/>
              <a:ext cx="3223800" cy="3421800"/>
              <a:chOff x="20832120" y="5635800"/>
              <a:chExt cx="3223800" cy="3421800"/>
            </a:xfrm>
          </p:grpSpPr>
          <p:sp>
            <p:nvSpPr>
              <p:cNvPr id="196" name="CustomShape 8"/>
              <p:cNvSpPr/>
              <p:nvPr/>
            </p:nvSpPr>
            <p:spPr>
              <a:xfrm>
                <a:off x="20832120" y="7108200"/>
                <a:ext cx="322380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 algn="ctr"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</a:rPr>
                  <a:t>säilitatakse</a:t>
                </a:r>
                <a:endParaRPr lang="ru-RU" sz="32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kaupluste</a:t>
                </a:r>
                <a:r>
                  <a:rPr lang="ru-RU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</a:t>
                </a:r>
                <a:endParaRPr lang="ru-RU" sz="3200" b="0" strike="noStrike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</a:rPr>
                  <a:t>lettidel</a:t>
                </a:r>
                <a:endParaRPr lang="ru-RU" sz="3200" b="0" strike="noStrike" spc="-1" dirty="0">
                  <a:latin typeface="Arial"/>
                </a:endParaRPr>
              </a:p>
            </p:txBody>
          </p:sp>
          <p:pic>
            <p:nvPicPr>
              <p:cNvPr id="197" name="image27.png"/>
              <p:cNvPicPr/>
              <p:nvPr/>
            </p:nvPicPr>
            <p:blipFill>
              <a:blip r:embed="rId4" cstate="print"/>
              <a:stretch/>
            </p:blipFill>
            <p:spPr>
              <a:xfrm>
                <a:off x="21641040" y="5635800"/>
                <a:ext cx="1457640" cy="1450080"/>
              </a:xfrm>
              <a:prstGeom prst="rect">
                <a:avLst/>
              </a:prstGeom>
              <a:ln w="12600">
                <a:noFill/>
              </a:ln>
            </p:spPr>
          </p:pic>
        </p:grpSp>
        <p:sp>
          <p:nvSpPr>
            <p:cNvPr id="198" name="CustomShape 9"/>
            <p:cNvSpPr/>
            <p:nvPr/>
          </p:nvSpPr>
          <p:spPr>
            <a:xfrm>
              <a:off x="20244960" y="4281840"/>
              <a:ext cx="5718960" cy="5718960"/>
            </a:xfrm>
            <a:prstGeom prst="ellipse">
              <a:avLst/>
            </a:prstGeom>
            <a:noFill/>
            <a:ln w="38160">
              <a:solidFill>
                <a:srgbClr val="31A12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99" name="Group 10"/>
          <p:cNvGrpSpPr/>
          <p:nvPr/>
        </p:nvGrpSpPr>
        <p:grpSpPr>
          <a:xfrm>
            <a:off x="7060320" y="5142960"/>
            <a:ext cx="12931920" cy="1949400"/>
            <a:chOff x="7060320" y="5142960"/>
            <a:chExt cx="12931920" cy="1949400"/>
          </a:xfrm>
        </p:grpSpPr>
        <p:sp>
          <p:nvSpPr>
            <p:cNvPr id="200" name="Line 11"/>
            <p:cNvSpPr/>
            <p:nvPr/>
          </p:nvSpPr>
          <p:spPr>
            <a:xfrm>
              <a:off x="11919240" y="6148080"/>
              <a:ext cx="111096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01" name="Group 12"/>
            <p:cNvGrpSpPr/>
            <p:nvPr/>
          </p:nvGrpSpPr>
          <p:grpSpPr>
            <a:xfrm>
              <a:off x="13385880" y="5576400"/>
              <a:ext cx="5962320" cy="1498320"/>
              <a:chOff x="13385880" y="5576400"/>
              <a:chExt cx="5962320" cy="1498320"/>
            </a:xfrm>
          </p:grpSpPr>
          <p:sp>
            <p:nvSpPr>
              <p:cNvPr id="202" name="CustomShape 13"/>
              <p:cNvSpPr/>
              <p:nvPr/>
            </p:nvSpPr>
            <p:spPr>
              <a:xfrm>
                <a:off x="15220440" y="5612760"/>
                <a:ext cx="4127760" cy="146196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toimetatakse</a:t>
                </a:r>
                <a:r>
                  <a:rPr lang="ru-RU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</a:rPr>
                  <a:t>lattu</a:t>
                </a:r>
                <a:endParaRPr lang="ru-RU" sz="3200" b="0" strike="noStrike" spc="-1" dirty="0">
                  <a:latin typeface="Arial"/>
                </a:endParaRPr>
              </a:p>
            </p:txBody>
          </p:sp>
          <p:pic>
            <p:nvPicPr>
              <p:cNvPr id="203" name="image28.png"/>
              <p:cNvPicPr/>
              <p:nvPr/>
            </p:nvPicPr>
            <p:blipFill>
              <a:blip r:embed="rId5" cstate="print"/>
              <a:stretch/>
            </p:blipFill>
            <p:spPr>
              <a:xfrm>
                <a:off x="13385880" y="5576400"/>
                <a:ext cx="1758960" cy="119736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04" name="Group 14"/>
            <p:cNvGrpSpPr/>
            <p:nvPr/>
          </p:nvGrpSpPr>
          <p:grpSpPr>
            <a:xfrm>
              <a:off x="7060320" y="5142960"/>
              <a:ext cx="4939920" cy="1949400"/>
              <a:chOff x="7060320" y="5142960"/>
              <a:chExt cx="4939920" cy="1949400"/>
            </a:xfrm>
          </p:grpSpPr>
          <p:sp>
            <p:nvSpPr>
              <p:cNvPr id="205" name="CustomShape 15"/>
              <p:cNvSpPr/>
              <p:nvPr/>
            </p:nvSpPr>
            <p:spPr>
              <a:xfrm>
                <a:off x="8646480" y="5142960"/>
                <a:ext cx="335376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</a:rPr>
                  <a:t>vilju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</a:rPr>
                  <a:t>kasvatatakse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</a:rPr>
                  <a:t>kasvuhoones</a:t>
                </a:r>
                <a:endParaRPr lang="ru-RU" sz="3200" b="0" strike="noStrike" spc="-1" dirty="0">
                  <a:latin typeface="Arial"/>
                </a:endParaRPr>
              </a:p>
            </p:txBody>
          </p:sp>
          <p:pic>
            <p:nvPicPr>
              <p:cNvPr id="206" name="image29.png"/>
              <p:cNvPicPr/>
              <p:nvPr/>
            </p:nvPicPr>
            <p:blipFill>
              <a:blip r:embed="rId6" cstate="print"/>
              <a:stretch/>
            </p:blipFill>
            <p:spPr>
              <a:xfrm>
                <a:off x="7060320" y="5323680"/>
                <a:ext cx="1476000" cy="1413720"/>
              </a:xfrm>
              <a:prstGeom prst="rect">
                <a:avLst/>
              </a:prstGeom>
              <a:ln w="12600">
                <a:noFill/>
              </a:ln>
            </p:spPr>
          </p:pic>
        </p:grpSp>
        <p:sp>
          <p:nvSpPr>
            <p:cNvPr id="207" name="Line 16"/>
            <p:cNvSpPr/>
            <p:nvPr/>
          </p:nvSpPr>
          <p:spPr>
            <a:xfrm>
              <a:off x="18237240" y="6148080"/>
              <a:ext cx="175500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08" name="Group 17"/>
          <p:cNvGrpSpPr/>
          <p:nvPr/>
        </p:nvGrpSpPr>
        <p:grpSpPr>
          <a:xfrm>
            <a:off x="1118880" y="7369560"/>
            <a:ext cx="18873360" cy="3726720"/>
            <a:chOff x="1118880" y="7369560"/>
            <a:chExt cx="18873360" cy="3726720"/>
          </a:xfrm>
        </p:grpSpPr>
        <p:grpSp>
          <p:nvGrpSpPr>
            <p:cNvPr id="209" name="Group 18"/>
            <p:cNvGrpSpPr/>
            <p:nvPr/>
          </p:nvGrpSpPr>
          <p:grpSpPr>
            <a:xfrm>
              <a:off x="1118880" y="7369560"/>
              <a:ext cx="3358080" cy="3241080"/>
              <a:chOff x="1118880" y="7369560"/>
              <a:chExt cx="3358080" cy="3241080"/>
            </a:xfrm>
          </p:grpSpPr>
          <p:sp>
            <p:nvSpPr>
              <p:cNvPr id="210" name="CustomShape 19"/>
              <p:cNvSpPr/>
              <p:nvPr/>
            </p:nvSpPr>
            <p:spPr>
              <a:xfrm>
                <a:off x="1118880" y="8661240"/>
                <a:ext cx="335808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viljad</a:t>
                </a:r>
                <a:r>
                  <a:rPr lang="ru-RU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korjatakse</a:t>
                </a:r>
                <a:r>
                  <a:rPr lang="ru-RU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</a:t>
                </a:r>
                <a:r>
                  <a:rPr lang="et-EE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tooretena</a:t>
                </a:r>
                <a:endParaRPr lang="ru-RU" sz="3200" b="0" strike="noStrike" spc="-1" dirty="0">
                  <a:latin typeface="Arial"/>
                </a:endParaRPr>
              </a:p>
            </p:txBody>
          </p:sp>
          <p:pic>
            <p:nvPicPr>
              <p:cNvPr id="211" name="image30.png"/>
              <p:cNvPicPr/>
              <p:nvPr/>
            </p:nvPicPr>
            <p:blipFill>
              <a:blip r:embed="rId7" cstate="print"/>
              <a:stretch/>
            </p:blipFill>
            <p:spPr>
              <a:xfrm>
                <a:off x="1369800" y="7369560"/>
                <a:ext cx="1614600" cy="141372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12" name="Group 20"/>
            <p:cNvGrpSpPr/>
            <p:nvPr/>
          </p:nvGrpSpPr>
          <p:grpSpPr>
            <a:xfrm>
              <a:off x="14625360" y="7395120"/>
              <a:ext cx="4722840" cy="3173400"/>
              <a:chOff x="14625360" y="7395120"/>
              <a:chExt cx="4722840" cy="3173400"/>
            </a:xfrm>
          </p:grpSpPr>
          <p:sp>
            <p:nvSpPr>
              <p:cNvPr id="213" name="CustomShape 21"/>
              <p:cNvSpPr/>
              <p:nvPr/>
            </p:nvSpPr>
            <p:spPr>
              <a:xfrm>
                <a:off x="14625360" y="8619120"/>
                <a:ext cx="472284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küpsevad</a:t>
                </a:r>
                <a:r>
                  <a:rPr lang="ru-RU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gaasikambrites</a:t>
                </a:r>
                <a:r>
                  <a:rPr lang="ru-RU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ru-RU" sz="3200" b="1" strike="noStrike" spc="-1" dirty="0">
                    <a:solidFill>
                      <a:srgbClr val="535353"/>
                    </a:solidFill>
                    <a:latin typeface="Arial"/>
                    <a:ea typeface="Arial"/>
                  </a:rPr>
                  <a:t>3-7 </a:t>
                </a: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päeva</a:t>
                </a:r>
                <a:endParaRPr lang="ru-RU" sz="3200" b="0" strike="noStrike" spc="-1" dirty="0">
                  <a:latin typeface="Arial"/>
                </a:endParaRPr>
              </a:p>
            </p:txBody>
          </p:sp>
          <p:pic>
            <p:nvPicPr>
              <p:cNvPr id="214" name="image31.png"/>
              <p:cNvPicPr/>
              <p:nvPr/>
            </p:nvPicPr>
            <p:blipFill>
              <a:blip r:embed="rId8" cstate="print"/>
              <a:stretch/>
            </p:blipFill>
            <p:spPr>
              <a:xfrm>
                <a:off x="14791680" y="7395120"/>
                <a:ext cx="1442880" cy="134964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15" name="Group 22"/>
            <p:cNvGrpSpPr/>
            <p:nvPr/>
          </p:nvGrpSpPr>
          <p:grpSpPr>
            <a:xfrm>
              <a:off x="5016600" y="7678440"/>
              <a:ext cx="3676680" cy="2939760"/>
              <a:chOff x="5016600" y="7678440"/>
              <a:chExt cx="3676680" cy="2939760"/>
            </a:xfrm>
          </p:grpSpPr>
          <p:sp>
            <p:nvSpPr>
              <p:cNvPr id="216" name="CustomShape 23"/>
              <p:cNvSpPr/>
              <p:nvPr/>
            </p:nvSpPr>
            <p:spPr>
              <a:xfrm>
                <a:off x="5016600" y="8668800"/>
                <a:ext cx="3676680" cy="1949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transportimine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t-EE" sz="3200" b="1" spc="-1" dirty="0">
                    <a:solidFill>
                      <a:srgbClr val="535353"/>
                    </a:solidFill>
                    <a:latin typeface="Arial"/>
                    <a:ea typeface="Arial"/>
                  </a:rPr>
                  <a:t>v</a:t>
                </a: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õtab aega</a:t>
                </a:r>
                <a:r>
                  <a:rPr lang="ru-RU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ru-RU" sz="3200" b="0" strike="noStrike" spc="-1" dirty="0">
                  <a:latin typeface="Arial"/>
                </a:endParaRPr>
              </a:p>
            </p:txBody>
          </p:sp>
          <p:pic>
            <p:nvPicPr>
              <p:cNvPr id="217" name="image32.png"/>
              <p:cNvPicPr/>
              <p:nvPr/>
            </p:nvPicPr>
            <p:blipFill>
              <a:blip r:embed="rId9" cstate="print"/>
              <a:stretch/>
            </p:blipFill>
            <p:spPr>
              <a:xfrm>
                <a:off x="5204880" y="7678440"/>
                <a:ext cx="1914120" cy="11790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18" name="Group 24"/>
            <p:cNvGrpSpPr/>
            <p:nvPr/>
          </p:nvGrpSpPr>
          <p:grpSpPr>
            <a:xfrm>
              <a:off x="9839520" y="7730280"/>
              <a:ext cx="3403800" cy="3366000"/>
              <a:chOff x="9839520" y="7730280"/>
              <a:chExt cx="3403800" cy="3366000"/>
            </a:xfrm>
          </p:grpSpPr>
          <p:sp>
            <p:nvSpPr>
              <p:cNvPr id="219" name="CustomShape 25"/>
              <p:cNvSpPr/>
              <p:nvPr/>
            </p:nvSpPr>
            <p:spPr>
              <a:xfrm>
                <a:off x="9839520" y="8659440"/>
                <a:ext cx="3403800" cy="243684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43720" tIns="243720" rIns="243720" bIns="243720"/>
              <a:lstStyle/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viiakse</a:t>
                </a:r>
                <a:r>
                  <a:rPr lang="ru-RU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jaotus</a:t>
                </a:r>
                <a:r>
                  <a:rPr lang="ru-RU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-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t-EE" sz="3200" b="1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keskustesse</a:t>
                </a:r>
                <a:r>
                  <a:rPr lang="ru-RU" sz="3200" b="1" strike="noStrike" spc="-1" dirty="0" smtClean="0">
                    <a:solidFill>
                      <a:srgbClr val="535353"/>
                    </a:solidFill>
                    <a:latin typeface="Arial"/>
                    <a:ea typeface="Arial"/>
                  </a:rPr>
                  <a:t> </a:t>
                </a:r>
                <a:endParaRPr lang="ru-RU" sz="32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ru-RU" sz="3200" b="0" strike="noStrike" spc="-1" dirty="0">
                  <a:latin typeface="Arial"/>
                </a:endParaRPr>
              </a:p>
            </p:txBody>
          </p:sp>
          <p:pic>
            <p:nvPicPr>
              <p:cNvPr id="220" name="image28.png"/>
              <p:cNvPicPr/>
              <p:nvPr/>
            </p:nvPicPr>
            <p:blipFill>
              <a:blip r:embed="rId5" cstate="print"/>
              <a:stretch/>
            </p:blipFill>
            <p:spPr>
              <a:xfrm>
                <a:off x="10073520" y="7730280"/>
                <a:ext cx="1628640" cy="1108800"/>
              </a:xfrm>
              <a:prstGeom prst="rect">
                <a:avLst/>
              </a:prstGeom>
              <a:ln w="12600">
                <a:noFill/>
              </a:ln>
            </p:spPr>
          </p:pic>
        </p:grpSp>
        <p:sp>
          <p:nvSpPr>
            <p:cNvPr id="221" name="Line 26"/>
            <p:cNvSpPr/>
            <p:nvPr/>
          </p:nvSpPr>
          <p:spPr>
            <a:xfrm>
              <a:off x="16768080" y="8165160"/>
              <a:ext cx="322416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Line 27"/>
            <p:cNvSpPr/>
            <p:nvPr/>
          </p:nvSpPr>
          <p:spPr>
            <a:xfrm>
              <a:off x="12196080" y="8165160"/>
              <a:ext cx="222300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Line 28"/>
            <p:cNvSpPr/>
            <p:nvPr/>
          </p:nvSpPr>
          <p:spPr>
            <a:xfrm>
              <a:off x="7616160" y="8165160"/>
              <a:ext cx="203796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Line 29"/>
            <p:cNvSpPr/>
            <p:nvPr/>
          </p:nvSpPr>
          <p:spPr>
            <a:xfrm>
              <a:off x="3374280" y="8165160"/>
              <a:ext cx="1699920" cy="0"/>
            </a:xfrm>
            <a:prstGeom prst="line">
              <a:avLst/>
            </a:prstGeom>
            <a:ln w="63360">
              <a:solidFill>
                <a:srgbClr val="56AE21"/>
              </a:solidFill>
              <a:custDash>
                <a:ds d="400000" sp="300000"/>
              </a:custDash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4648</TotalTime>
  <Words>2967</Words>
  <Application>Microsoft Office PowerPoint</Application>
  <PresentationFormat>Произвольный</PresentationFormat>
  <Paragraphs>419</Paragraphs>
  <Slides>23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Microsoft YaHei</vt:lpstr>
      <vt:lpstr>Arial</vt:lpstr>
      <vt:lpstr>Arial Black</vt:lpstr>
      <vt:lpstr>DejaVu Sans</vt:lpstr>
      <vt:lpstr>Montserrat Bold</vt:lpstr>
      <vt:lpstr>Montserrat Regular</vt:lpstr>
      <vt:lpstr>Roboto</vt:lpstr>
      <vt:lpstr>Roboto Bold</vt:lpstr>
      <vt:lpstr>Times New Roman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Elya</dc:creator>
  <cp:lastModifiedBy>Павлов Павел</cp:lastModifiedBy>
  <cp:revision>105</cp:revision>
  <dcterms:modified xsi:type="dcterms:W3CDTF">2020-04-27T12:48:37Z</dcterms:modified>
  <dc:language>ru-RU</dc:language>
</cp:coreProperties>
</file>